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8.xml" ContentType="application/vnd.openxmlformats-officedocument.drawingml.chart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73"/>
    <p:restoredTop sz="94610"/>
  </p:normalViewPr>
  <p:slideViewPr>
    <p:cSldViewPr snapToGrid="0" snapToObjects="1">
      <p:cViewPr varScale="1">
        <p:scale>
          <a:sx n="188" d="100"/>
          <a:sy n="188" d="100"/>
        </p:scale>
        <p:origin x="4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1"/>
  <c:style val="2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Station A</c:v>
                </c:pt>
              </c:strCache>
            </c:strRef>
          </c:tx>
          <c:spPr>
            <a:ln w="25400" cap="flat">
              <a:solidFill>
                <a:srgbClr val="4472C4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rgbClr val="4472C4"/>
              </a:solidFill>
              <a:ln w="9525" cap="flat">
                <a:solidFill>
                  <a:srgbClr val="4472C4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D1</c:v>
                </c:pt>
                <c:pt idx="1">
                  <c:v>D2</c:v>
                </c:pt>
                <c:pt idx="2">
                  <c:v>D3</c:v>
                </c:pt>
                <c:pt idx="3">
                  <c:v>D4</c:v>
                </c:pt>
                <c:pt idx="4">
                  <c:v>D5</c:v>
                </c:pt>
                <c:pt idx="5">
                  <c:v>D6</c:v>
                </c:pt>
                <c:pt idx="6">
                  <c:v>D7</c:v>
                </c:pt>
                <c:pt idx="7">
                  <c:v>D8</c:v>
                </c:pt>
                <c:pt idx="8">
                  <c:v>D9</c:v>
                </c:pt>
                <c:pt idx="9">
                  <c:v>D10</c:v>
                </c:pt>
                <c:pt idx="10">
                  <c:v>D11</c:v>
                </c:pt>
                <c:pt idx="11">
                  <c:v>D12</c:v>
                </c:pt>
                <c:pt idx="12">
                  <c:v>D13</c:v>
                </c:pt>
                <c:pt idx="13">
                  <c:v>D14</c:v>
                </c:pt>
                <c:pt idx="14">
                  <c:v>D15</c:v>
                </c:pt>
                <c:pt idx="15">
                  <c:v>D16</c:v>
                </c:pt>
                <c:pt idx="16">
                  <c:v>D17</c:v>
                </c:pt>
                <c:pt idx="17">
                  <c:v>D18</c:v>
                </c:pt>
                <c:pt idx="18">
                  <c:v>D19</c:v>
                </c:pt>
                <c:pt idx="19">
                  <c:v>D20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20.88</c:v>
                </c:pt>
                <c:pt idx="1">
                  <c:v>20.46</c:v>
                </c:pt>
                <c:pt idx="2">
                  <c:v>21.02</c:v>
                </c:pt>
                <c:pt idx="3">
                  <c:v>21.91</c:v>
                </c:pt>
                <c:pt idx="4">
                  <c:v>21.99</c:v>
                </c:pt>
                <c:pt idx="5">
                  <c:v>20.83</c:v>
                </c:pt>
                <c:pt idx="6">
                  <c:v>22.05</c:v>
                </c:pt>
                <c:pt idx="7">
                  <c:v>21.77</c:v>
                </c:pt>
                <c:pt idx="8">
                  <c:v>22.05</c:v>
                </c:pt>
                <c:pt idx="9">
                  <c:v>22.57</c:v>
                </c:pt>
                <c:pt idx="10">
                  <c:v>22.7</c:v>
                </c:pt>
                <c:pt idx="11">
                  <c:v>23.62</c:v>
                </c:pt>
                <c:pt idx="12">
                  <c:v>23.54</c:v>
                </c:pt>
                <c:pt idx="13">
                  <c:v>23.48</c:v>
                </c:pt>
                <c:pt idx="14">
                  <c:v>23.91</c:v>
                </c:pt>
                <c:pt idx="15">
                  <c:v>24.11</c:v>
                </c:pt>
                <c:pt idx="16">
                  <c:v>24.96</c:v>
                </c:pt>
                <c:pt idx="17">
                  <c:v>24.37</c:v>
                </c:pt>
                <c:pt idx="18">
                  <c:v>24.89</c:v>
                </c:pt>
                <c:pt idx="19">
                  <c:v>24.57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348-0D49-BE06-C8197EEE693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Station B</c:v>
                </c:pt>
              </c:strCache>
            </c:strRef>
          </c:tx>
          <c:spPr>
            <a:ln w="25400" cap="flat">
              <a:solidFill>
                <a:srgbClr val="ED7D31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rgbClr val="ED7D31"/>
              </a:solidFill>
              <a:ln w="9525" cap="flat">
                <a:solidFill>
                  <a:srgbClr val="ED7D31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D1</c:v>
                </c:pt>
                <c:pt idx="1">
                  <c:v>D2</c:v>
                </c:pt>
                <c:pt idx="2">
                  <c:v>D3</c:v>
                </c:pt>
                <c:pt idx="3">
                  <c:v>D4</c:v>
                </c:pt>
                <c:pt idx="4">
                  <c:v>D5</c:v>
                </c:pt>
                <c:pt idx="5">
                  <c:v>D6</c:v>
                </c:pt>
                <c:pt idx="6">
                  <c:v>D7</c:v>
                </c:pt>
                <c:pt idx="7">
                  <c:v>D8</c:v>
                </c:pt>
                <c:pt idx="8">
                  <c:v>D9</c:v>
                </c:pt>
                <c:pt idx="9">
                  <c:v>D10</c:v>
                </c:pt>
                <c:pt idx="10">
                  <c:v>D11</c:v>
                </c:pt>
                <c:pt idx="11">
                  <c:v>D12</c:v>
                </c:pt>
                <c:pt idx="12">
                  <c:v>D13</c:v>
                </c:pt>
                <c:pt idx="13">
                  <c:v>D14</c:v>
                </c:pt>
                <c:pt idx="14">
                  <c:v>D15</c:v>
                </c:pt>
                <c:pt idx="15">
                  <c:v>D16</c:v>
                </c:pt>
                <c:pt idx="16">
                  <c:v>D17</c:v>
                </c:pt>
                <c:pt idx="17">
                  <c:v>D18</c:v>
                </c:pt>
                <c:pt idx="18">
                  <c:v>D19</c:v>
                </c:pt>
                <c:pt idx="19">
                  <c:v>D20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21.38</c:v>
                </c:pt>
                <c:pt idx="1">
                  <c:v>20.96</c:v>
                </c:pt>
                <c:pt idx="2">
                  <c:v>21.52</c:v>
                </c:pt>
                <c:pt idx="3">
                  <c:v>22.41</c:v>
                </c:pt>
                <c:pt idx="4">
                  <c:v>22.49</c:v>
                </c:pt>
                <c:pt idx="5">
                  <c:v>21.33</c:v>
                </c:pt>
                <c:pt idx="6">
                  <c:v>22.55</c:v>
                </c:pt>
                <c:pt idx="7">
                  <c:v>22.27</c:v>
                </c:pt>
                <c:pt idx="8">
                  <c:v>22.55</c:v>
                </c:pt>
                <c:pt idx="9">
                  <c:v>23.07</c:v>
                </c:pt>
                <c:pt idx="10">
                  <c:v>23.2</c:v>
                </c:pt>
                <c:pt idx="11">
                  <c:v>24.12</c:v>
                </c:pt>
                <c:pt idx="12">
                  <c:v>24.04</c:v>
                </c:pt>
                <c:pt idx="13">
                  <c:v>23.98</c:v>
                </c:pt>
                <c:pt idx="14">
                  <c:v>24.41</c:v>
                </c:pt>
                <c:pt idx="15">
                  <c:v>24.61</c:v>
                </c:pt>
                <c:pt idx="16">
                  <c:v>25.46</c:v>
                </c:pt>
                <c:pt idx="17">
                  <c:v>24.87</c:v>
                </c:pt>
                <c:pt idx="18">
                  <c:v>25.39</c:v>
                </c:pt>
                <c:pt idx="19">
                  <c:v>25.07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348-0D49-BE06-C8197EEE693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Station C</c:v>
                </c:pt>
              </c:strCache>
            </c:strRef>
          </c:tx>
          <c:spPr>
            <a:ln w="25400" cap="flat">
              <a:solidFill>
                <a:srgbClr val="A5A5A5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rgbClr val="A5A5A5"/>
              </a:solidFill>
              <a:ln w="9525" cap="flat">
                <a:solidFill>
                  <a:srgbClr val="A5A5A5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D1</c:v>
                </c:pt>
                <c:pt idx="1">
                  <c:v>D2</c:v>
                </c:pt>
                <c:pt idx="2">
                  <c:v>D3</c:v>
                </c:pt>
                <c:pt idx="3">
                  <c:v>D4</c:v>
                </c:pt>
                <c:pt idx="4">
                  <c:v>D5</c:v>
                </c:pt>
                <c:pt idx="5">
                  <c:v>D6</c:v>
                </c:pt>
                <c:pt idx="6">
                  <c:v>D7</c:v>
                </c:pt>
                <c:pt idx="7">
                  <c:v>D8</c:v>
                </c:pt>
                <c:pt idx="8">
                  <c:v>D9</c:v>
                </c:pt>
                <c:pt idx="9">
                  <c:v>D10</c:v>
                </c:pt>
                <c:pt idx="10">
                  <c:v>D11</c:v>
                </c:pt>
                <c:pt idx="11">
                  <c:v>D12</c:v>
                </c:pt>
                <c:pt idx="12">
                  <c:v>D13</c:v>
                </c:pt>
                <c:pt idx="13">
                  <c:v>D14</c:v>
                </c:pt>
                <c:pt idx="14">
                  <c:v>D15</c:v>
                </c:pt>
                <c:pt idx="15">
                  <c:v>D16</c:v>
                </c:pt>
                <c:pt idx="16">
                  <c:v>D17</c:v>
                </c:pt>
                <c:pt idx="17">
                  <c:v>D18</c:v>
                </c:pt>
                <c:pt idx="18">
                  <c:v>D19</c:v>
                </c:pt>
                <c:pt idx="19">
                  <c:v>D20</c:v>
                </c:pt>
              </c:strCache>
            </c:strRef>
          </c:cat>
          <c:val>
            <c:numRef>
              <c:f>Sheet1!$D$2:$D$21</c:f>
              <c:numCache>
                <c:formatCode>General</c:formatCode>
                <c:ptCount val="20"/>
                <c:pt idx="0">
                  <c:v>20.48</c:v>
                </c:pt>
                <c:pt idx="1">
                  <c:v>20.060000000000002</c:v>
                </c:pt>
                <c:pt idx="2">
                  <c:v>20.62</c:v>
                </c:pt>
                <c:pt idx="3">
                  <c:v>21.51</c:v>
                </c:pt>
                <c:pt idx="4">
                  <c:v>21.59</c:v>
                </c:pt>
                <c:pt idx="5">
                  <c:v>20.43</c:v>
                </c:pt>
                <c:pt idx="6">
                  <c:v>21.650000000000002</c:v>
                </c:pt>
                <c:pt idx="7">
                  <c:v>21.37</c:v>
                </c:pt>
                <c:pt idx="8">
                  <c:v>21.650000000000002</c:v>
                </c:pt>
                <c:pt idx="9">
                  <c:v>22.17</c:v>
                </c:pt>
                <c:pt idx="10">
                  <c:v>22.3</c:v>
                </c:pt>
                <c:pt idx="11">
                  <c:v>23.220000000000002</c:v>
                </c:pt>
                <c:pt idx="12">
                  <c:v>23.14</c:v>
                </c:pt>
                <c:pt idx="13">
                  <c:v>23.080000000000002</c:v>
                </c:pt>
                <c:pt idx="14">
                  <c:v>23.51</c:v>
                </c:pt>
                <c:pt idx="15">
                  <c:v>23.71</c:v>
                </c:pt>
                <c:pt idx="16">
                  <c:v>24.560000000000002</c:v>
                </c:pt>
                <c:pt idx="17">
                  <c:v>23.970000000000002</c:v>
                </c:pt>
                <c:pt idx="18">
                  <c:v>24.490000000000002</c:v>
                </c:pt>
                <c:pt idx="19">
                  <c:v>24.17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348-0D49-BE06-C8197EEE69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4734554"/>
        <c:axId val="2094734552"/>
      </c:lineChart>
      <c:catAx>
        <c:axId val="209473455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lang="en-IE" b="0" i="0" u="none" strike="noStrike">
                    <a:solidFill>
                      <a:srgbClr val="000000"/>
                    </a:solidFill>
                    <a:latin typeface="Arial"/>
                  </a:rPr>
                  <a:t>Day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030A1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30A18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lang="en-IE" b="0" i="0" u="none" strike="noStrike">
                    <a:solidFill>
                      <a:srgbClr val="000000"/>
                    </a:solidFill>
                    <a:latin typeface="Arial"/>
                  </a:rPr>
                  <a:t>Temperature (°C)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030A1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30A18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1"/>
  <c:style val="2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Loss</c:v>
                </c:pt>
              </c:strCache>
            </c:strRef>
          </c:tx>
          <c:spPr>
            <a:ln w="25400" cap="flat">
              <a:solidFill>
                <a:srgbClr val="5B9BD5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rgbClr val="5B9BD5"/>
              </a:solidFill>
              <a:ln w="9525" cap="flat">
                <a:solidFill>
                  <a:srgbClr val="5B9BD5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E1</c:v>
                </c:pt>
                <c:pt idx="1">
                  <c:v>E2</c:v>
                </c:pt>
                <c:pt idx="2">
                  <c:v>E3</c:v>
                </c:pt>
                <c:pt idx="3">
                  <c:v>E4</c:v>
                </c:pt>
                <c:pt idx="4">
                  <c:v>E5</c:v>
                </c:pt>
                <c:pt idx="5">
                  <c:v>E6</c:v>
                </c:pt>
                <c:pt idx="6">
                  <c:v>E7</c:v>
                </c:pt>
                <c:pt idx="7">
                  <c:v>E8</c:v>
                </c:pt>
                <c:pt idx="8">
                  <c:v>E9</c:v>
                </c:pt>
                <c:pt idx="9">
                  <c:v>E10</c:v>
                </c:pt>
                <c:pt idx="10">
                  <c:v>E11</c:v>
                </c:pt>
                <c:pt idx="11">
                  <c:v>E12</c:v>
                </c:pt>
                <c:pt idx="12">
                  <c:v>E13</c:v>
                </c:pt>
                <c:pt idx="13">
                  <c:v>E14</c:v>
                </c:pt>
                <c:pt idx="14">
                  <c:v>E15</c:v>
                </c:pt>
                <c:pt idx="15">
                  <c:v>E16</c:v>
                </c:pt>
                <c:pt idx="16">
                  <c:v>E17</c:v>
                </c:pt>
                <c:pt idx="17">
                  <c:v>E18</c:v>
                </c:pt>
                <c:pt idx="18">
                  <c:v>E19</c:v>
                </c:pt>
                <c:pt idx="19">
                  <c:v>E20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1.5353617175796666</c:v>
                </c:pt>
                <c:pt idx="1">
                  <c:v>0.76753064793371339</c:v>
                </c:pt>
                <c:pt idx="2">
                  <c:v>0.52085822536680249</c:v>
                </c:pt>
                <c:pt idx="3">
                  <c:v>0.38240765982552954</c:v>
                </c:pt>
                <c:pt idx="4">
                  <c:v>0.34222452992314473</c:v>
                </c:pt>
                <c:pt idx="5">
                  <c:v>0.29291666835543623</c:v>
                </c:pt>
                <c:pt idx="6">
                  <c:v>0.25101555520887153</c:v>
                </c:pt>
                <c:pt idx="7">
                  <c:v>0.20764164329930593</c:v>
                </c:pt>
                <c:pt idx="8">
                  <c:v>0.20495545737955589</c:v>
                </c:pt>
                <c:pt idx="9">
                  <c:v>0.15592682206641756</c:v>
                </c:pt>
                <c:pt idx="10">
                  <c:v>0.18454301353637037</c:v>
                </c:pt>
                <c:pt idx="11">
                  <c:v>0.1491388712866816</c:v>
                </c:pt>
                <c:pt idx="12">
                  <c:v>0.11698814435966054</c:v>
                </c:pt>
                <c:pt idx="13">
                  <c:v>0.12417025395750239</c:v>
                </c:pt>
                <c:pt idx="14">
                  <c:v>0.12880824088099674</c:v>
                </c:pt>
                <c:pt idx="15">
                  <c:v>0.11650894099942261</c:v>
                </c:pt>
                <c:pt idx="16">
                  <c:v>9.3810778049047208E-2</c:v>
                </c:pt>
                <c:pt idx="17">
                  <c:v>0.11078524128150799</c:v>
                </c:pt>
                <c:pt idx="18">
                  <c:v>0.10503178006691338</c:v>
                </c:pt>
                <c:pt idx="19">
                  <c:v>0.11104171689439757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400-A34B-97C2-8D390FFF1E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4734554"/>
        <c:axId val="2094734552"/>
      </c:lineChart>
      <c:catAx>
        <c:axId val="209473455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lang="en-IE" b="0" i="0" u="none" strike="noStrike">
                    <a:solidFill>
                      <a:srgbClr val="000000"/>
                    </a:solidFill>
                    <a:latin typeface="Arial"/>
                  </a:rPr>
                  <a:t>Epoch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30A18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lang="en-IE" b="0" i="0" u="none" strike="noStrike">
                    <a:solidFill>
                      <a:srgbClr val="000000"/>
                    </a:solidFill>
                    <a:latin typeface="Arial"/>
                  </a:rPr>
                  <a:t>Loss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30A18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1"/>
  <c:style val="2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Actual</c:v>
                </c:pt>
              </c:strCache>
            </c:strRef>
          </c:tx>
          <c:spPr>
            <a:ln w="25400" cap="flat">
              <a:solidFill>
                <a:srgbClr val="4472C4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rgbClr val="4472C4"/>
              </a:solidFill>
              <a:ln w="9525" cap="flat">
                <a:solidFill>
                  <a:srgbClr val="4472C4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D1</c:v>
                </c:pt>
                <c:pt idx="1">
                  <c:v>D2</c:v>
                </c:pt>
                <c:pt idx="2">
                  <c:v>D3</c:v>
                </c:pt>
                <c:pt idx="3">
                  <c:v>D4</c:v>
                </c:pt>
                <c:pt idx="4">
                  <c:v>D5</c:v>
                </c:pt>
                <c:pt idx="5">
                  <c:v>D6</c:v>
                </c:pt>
                <c:pt idx="6">
                  <c:v>D7</c:v>
                </c:pt>
                <c:pt idx="7">
                  <c:v>D8</c:v>
                </c:pt>
                <c:pt idx="8">
                  <c:v>D9</c:v>
                </c:pt>
                <c:pt idx="9">
                  <c:v>D10</c:v>
                </c:pt>
                <c:pt idx="10">
                  <c:v>D11</c:v>
                </c:pt>
                <c:pt idx="11">
                  <c:v>D12</c:v>
                </c:pt>
                <c:pt idx="12">
                  <c:v>D13</c:v>
                </c:pt>
                <c:pt idx="13">
                  <c:v>D14</c:v>
                </c:pt>
                <c:pt idx="14">
                  <c:v>D15</c:v>
                </c:pt>
                <c:pt idx="15">
                  <c:v>D16</c:v>
                </c:pt>
                <c:pt idx="16">
                  <c:v>D17</c:v>
                </c:pt>
                <c:pt idx="17">
                  <c:v>D18</c:v>
                </c:pt>
                <c:pt idx="18">
                  <c:v>D19</c:v>
                </c:pt>
                <c:pt idx="19">
                  <c:v>D20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20.88</c:v>
                </c:pt>
                <c:pt idx="1">
                  <c:v>20.46</c:v>
                </c:pt>
                <c:pt idx="2">
                  <c:v>21.02</c:v>
                </c:pt>
                <c:pt idx="3">
                  <c:v>21.91</c:v>
                </c:pt>
                <c:pt idx="4">
                  <c:v>21.99</c:v>
                </c:pt>
                <c:pt idx="5">
                  <c:v>20.83</c:v>
                </c:pt>
                <c:pt idx="6">
                  <c:v>22.05</c:v>
                </c:pt>
                <c:pt idx="7">
                  <c:v>21.77</c:v>
                </c:pt>
                <c:pt idx="8">
                  <c:v>22.05</c:v>
                </c:pt>
                <c:pt idx="9">
                  <c:v>22.57</c:v>
                </c:pt>
                <c:pt idx="10">
                  <c:v>22.7</c:v>
                </c:pt>
                <c:pt idx="11">
                  <c:v>23.62</c:v>
                </c:pt>
                <c:pt idx="12">
                  <c:v>23.54</c:v>
                </c:pt>
                <c:pt idx="13">
                  <c:v>23.48</c:v>
                </c:pt>
                <c:pt idx="14">
                  <c:v>23.91</c:v>
                </c:pt>
                <c:pt idx="15">
                  <c:v>24.11</c:v>
                </c:pt>
                <c:pt idx="16">
                  <c:v>24.96</c:v>
                </c:pt>
                <c:pt idx="17">
                  <c:v>24.37</c:v>
                </c:pt>
                <c:pt idx="18">
                  <c:v>24.89</c:v>
                </c:pt>
                <c:pt idx="19">
                  <c:v>24.57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340-9D46-820D-06853A6FA43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Predicted</c:v>
                </c:pt>
              </c:strCache>
            </c:strRef>
          </c:tx>
          <c:spPr>
            <a:ln w="25400" cap="flat">
              <a:solidFill>
                <a:srgbClr val="ED7D31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rgbClr val="ED7D31"/>
              </a:solidFill>
              <a:ln w="9525" cap="flat">
                <a:solidFill>
                  <a:srgbClr val="ED7D31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D1</c:v>
                </c:pt>
                <c:pt idx="1">
                  <c:v>D2</c:v>
                </c:pt>
                <c:pt idx="2">
                  <c:v>D3</c:v>
                </c:pt>
                <c:pt idx="3">
                  <c:v>D4</c:v>
                </c:pt>
                <c:pt idx="4">
                  <c:v>D5</c:v>
                </c:pt>
                <c:pt idx="5">
                  <c:v>D6</c:v>
                </c:pt>
                <c:pt idx="6">
                  <c:v>D7</c:v>
                </c:pt>
                <c:pt idx="7">
                  <c:v>D8</c:v>
                </c:pt>
                <c:pt idx="8">
                  <c:v>D9</c:v>
                </c:pt>
                <c:pt idx="9">
                  <c:v>D10</c:v>
                </c:pt>
                <c:pt idx="10">
                  <c:v>D11</c:v>
                </c:pt>
                <c:pt idx="11">
                  <c:v>D12</c:v>
                </c:pt>
                <c:pt idx="12">
                  <c:v>D13</c:v>
                </c:pt>
                <c:pt idx="13">
                  <c:v>D14</c:v>
                </c:pt>
                <c:pt idx="14">
                  <c:v>D15</c:v>
                </c:pt>
                <c:pt idx="15">
                  <c:v>D16</c:v>
                </c:pt>
                <c:pt idx="16">
                  <c:v>D17</c:v>
                </c:pt>
                <c:pt idx="17">
                  <c:v>D18</c:v>
                </c:pt>
                <c:pt idx="18">
                  <c:v>D19</c:v>
                </c:pt>
                <c:pt idx="19">
                  <c:v>D20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20.45573207344853</c:v>
                </c:pt>
                <c:pt idx="1">
                  <c:v>20.818817293615087</c:v>
                </c:pt>
                <c:pt idx="2">
                  <c:v>20.66841436467806</c:v>
                </c:pt>
                <c:pt idx="3">
                  <c:v>21.848781089364987</c:v>
                </c:pt>
                <c:pt idx="4">
                  <c:v>21.955895463904259</c:v>
                </c:pt>
                <c:pt idx="5">
                  <c:v>20.908710172884476</c:v>
                </c:pt>
                <c:pt idx="6">
                  <c:v>22.419442730183498</c:v>
                </c:pt>
                <c:pt idx="7">
                  <c:v>21.680770313635215</c:v>
                </c:pt>
                <c:pt idx="8">
                  <c:v>22.502809723241441</c:v>
                </c:pt>
                <c:pt idx="9">
                  <c:v>22.81019016686043</c:v>
                </c:pt>
                <c:pt idx="10">
                  <c:v>22.303220025533651</c:v>
                </c:pt>
                <c:pt idx="11">
                  <c:v>23.552938788910144</c:v>
                </c:pt>
                <c:pt idx="12">
                  <c:v>23.704585455604175</c:v>
                </c:pt>
                <c:pt idx="13">
                  <c:v>23.264188574281199</c:v>
                </c:pt>
                <c:pt idx="14">
                  <c:v>23.677687755821601</c:v>
                </c:pt>
                <c:pt idx="15">
                  <c:v>24.572073323342021</c:v>
                </c:pt>
                <c:pt idx="16">
                  <c:v>24.74870308173174</c:v>
                </c:pt>
                <c:pt idx="17">
                  <c:v>24.50599039495243</c:v>
                </c:pt>
                <c:pt idx="18">
                  <c:v>24.784050307499552</c:v>
                </c:pt>
                <c:pt idx="19">
                  <c:v>24.709021205553441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340-9D46-820D-06853A6FA4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4734554"/>
        <c:axId val="2094734552"/>
      </c:lineChart>
      <c:catAx>
        <c:axId val="209473455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lang="en-IE" b="0" i="0" u="none" strike="noStrike">
                    <a:solidFill>
                      <a:srgbClr val="000000"/>
                    </a:solidFill>
                    <a:latin typeface="Arial"/>
                  </a:rPr>
                  <a:t>Day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30A18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lang="en-IE" b="0" i="0" u="none" strike="noStrike">
                    <a:solidFill>
                      <a:srgbClr val="000000"/>
                    </a:solidFill>
                    <a:latin typeface="Arial"/>
                  </a:rPr>
                  <a:t>Temp (°C)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30A18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1"/>
  <c:style val="2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Train</c:v>
                </c:pt>
              </c:strCache>
            </c:strRef>
          </c:tx>
          <c:spPr>
            <a:ln w="25400" cap="flat">
              <a:solidFill>
                <a:srgbClr val="5B9BD5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rgbClr val="5B9BD5"/>
              </a:solidFill>
              <a:ln w="9525" cap="flat">
                <a:solidFill>
                  <a:srgbClr val="5B9BD5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E1</c:v>
                </c:pt>
                <c:pt idx="1">
                  <c:v>E2</c:v>
                </c:pt>
                <c:pt idx="2">
                  <c:v>E3</c:v>
                </c:pt>
                <c:pt idx="3">
                  <c:v>E4</c:v>
                </c:pt>
                <c:pt idx="4">
                  <c:v>E5</c:v>
                </c:pt>
                <c:pt idx="5">
                  <c:v>E6</c:v>
                </c:pt>
                <c:pt idx="6">
                  <c:v>E7</c:v>
                </c:pt>
                <c:pt idx="7">
                  <c:v>E8</c:v>
                </c:pt>
                <c:pt idx="8">
                  <c:v>E9</c:v>
                </c:pt>
                <c:pt idx="9">
                  <c:v>E10</c:v>
                </c:pt>
                <c:pt idx="10">
                  <c:v>E11</c:v>
                </c:pt>
                <c:pt idx="11">
                  <c:v>E12</c:v>
                </c:pt>
                <c:pt idx="12">
                  <c:v>E13</c:v>
                </c:pt>
                <c:pt idx="13">
                  <c:v>E14</c:v>
                </c:pt>
                <c:pt idx="14">
                  <c:v>E15</c:v>
                </c:pt>
                <c:pt idx="15">
                  <c:v>E16</c:v>
                </c:pt>
                <c:pt idx="16">
                  <c:v>E17</c:v>
                </c:pt>
                <c:pt idx="17">
                  <c:v>E18</c:v>
                </c:pt>
                <c:pt idx="18">
                  <c:v>E19</c:v>
                </c:pt>
                <c:pt idx="19">
                  <c:v>E20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1.2236724506553911</c:v>
                </c:pt>
                <c:pt idx="1">
                  <c:v>0.62737549640809309</c:v>
                </c:pt>
                <c:pt idx="2">
                  <c:v>0.4246348772431679</c:v>
                </c:pt>
                <c:pt idx="3">
                  <c:v>0.30199217380011745</c:v>
                </c:pt>
                <c:pt idx="4">
                  <c:v>0.24765109603538343</c:v>
                </c:pt>
                <c:pt idx="5">
                  <c:v>0.21776461997258451</c:v>
                </c:pt>
                <c:pt idx="6">
                  <c:v>0.1913131833851317</c:v>
                </c:pt>
                <c:pt idx="7">
                  <c:v>0.16502872732506857</c:v>
                </c:pt>
                <c:pt idx="8">
                  <c:v>0.15773965071957891</c:v>
                </c:pt>
                <c:pt idx="9">
                  <c:v>0.1352921276821504</c:v>
                </c:pt>
                <c:pt idx="10">
                  <c:v>0.13556818053678699</c:v>
                </c:pt>
                <c:pt idx="11">
                  <c:v>0.10822582774446247</c:v>
                </c:pt>
                <c:pt idx="12">
                  <c:v>0.10066204696511021</c:v>
                </c:pt>
                <c:pt idx="13">
                  <c:v>0.10642720743242642</c:v>
                </c:pt>
                <c:pt idx="14">
                  <c:v>9.5190942746148505E-2</c:v>
                </c:pt>
                <c:pt idx="15">
                  <c:v>8.5441615849000341E-2</c:v>
                </c:pt>
                <c:pt idx="16">
                  <c:v>9.5091208985801118E-2</c:v>
                </c:pt>
                <c:pt idx="17">
                  <c:v>6.7230461815430048E-2</c:v>
                </c:pt>
                <c:pt idx="18">
                  <c:v>6.427404008829099E-2</c:v>
                </c:pt>
                <c:pt idx="19">
                  <c:v>6.6988818220560881E-2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624-8D4C-A597-A3EB2A3969D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Val</c:v>
                </c:pt>
              </c:strCache>
            </c:strRef>
          </c:tx>
          <c:spPr>
            <a:ln w="25400" cap="flat">
              <a:solidFill>
                <a:srgbClr val="ED7D31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rgbClr val="ED7D31"/>
              </a:solidFill>
              <a:ln w="9525" cap="flat">
                <a:solidFill>
                  <a:srgbClr val="ED7D31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E1</c:v>
                </c:pt>
                <c:pt idx="1">
                  <c:v>E2</c:v>
                </c:pt>
                <c:pt idx="2">
                  <c:v>E3</c:v>
                </c:pt>
                <c:pt idx="3">
                  <c:v>E4</c:v>
                </c:pt>
                <c:pt idx="4">
                  <c:v>E5</c:v>
                </c:pt>
                <c:pt idx="5">
                  <c:v>E6</c:v>
                </c:pt>
                <c:pt idx="6">
                  <c:v>E7</c:v>
                </c:pt>
                <c:pt idx="7">
                  <c:v>E8</c:v>
                </c:pt>
                <c:pt idx="8">
                  <c:v>E9</c:v>
                </c:pt>
                <c:pt idx="9">
                  <c:v>E10</c:v>
                </c:pt>
                <c:pt idx="10">
                  <c:v>E11</c:v>
                </c:pt>
                <c:pt idx="11">
                  <c:v>E12</c:v>
                </c:pt>
                <c:pt idx="12">
                  <c:v>E13</c:v>
                </c:pt>
                <c:pt idx="13">
                  <c:v>E14</c:v>
                </c:pt>
                <c:pt idx="14">
                  <c:v>E15</c:v>
                </c:pt>
                <c:pt idx="15">
                  <c:v>E16</c:v>
                </c:pt>
                <c:pt idx="16">
                  <c:v>E17</c:v>
                </c:pt>
                <c:pt idx="17">
                  <c:v>E18</c:v>
                </c:pt>
                <c:pt idx="18">
                  <c:v>E19</c:v>
                </c:pt>
                <c:pt idx="19">
                  <c:v>E20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1.0163657369302972</c:v>
                </c:pt>
                <c:pt idx="1">
                  <c:v>0.6283092650993175</c:v>
                </c:pt>
                <c:pt idx="2">
                  <c:v>0.43793173439548588</c:v>
                </c:pt>
                <c:pt idx="3">
                  <c:v>0.33389201861934442</c:v>
                </c:pt>
                <c:pt idx="4">
                  <c:v>0.27953156650848798</c:v>
                </c:pt>
                <c:pt idx="5">
                  <c:v>0.23270402679622887</c:v>
                </c:pt>
                <c:pt idx="6">
                  <c:v>0.22279129115305271</c:v>
                </c:pt>
                <c:pt idx="7">
                  <c:v>0.20601182028456227</c:v>
                </c:pt>
                <c:pt idx="8">
                  <c:v>0.16532749208818445</c:v>
                </c:pt>
                <c:pt idx="9">
                  <c:v>0.14519145439520387</c:v>
                </c:pt>
                <c:pt idx="10">
                  <c:v>0.13757449779431508</c:v>
                </c:pt>
                <c:pt idx="11">
                  <c:v>0.13293345900278408</c:v>
                </c:pt>
                <c:pt idx="12">
                  <c:v>0.11177374312416172</c:v>
                </c:pt>
                <c:pt idx="13">
                  <c:v>0.12851174792834449</c:v>
                </c:pt>
                <c:pt idx="14">
                  <c:v>0.11084952043615248</c:v>
                </c:pt>
                <c:pt idx="15">
                  <c:v>0.11817203705382828</c:v>
                </c:pt>
                <c:pt idx="16">
                  <c:v>0.10483280764887751</c:v>
                </c:pt>
                <c:pt idx="17">
                  <c:v>9.4961488564664187E-2</c:v>
                </c:pt>
                <c:pt idx="18">
                  <c:v>0.10413226791203004</c:v>
                </c:pt>
                <c:pt idx="19">
                  <c:v>8.3256208758191841E-2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624-8D4C-A597-A3EB2A3969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4734554"/>
        <c:axId val="2094734552"/>
      </c:lineChart>
      <c:catAx>
        <c:axId val="209473455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lang="en-IE" b="0" i="0" u="none" strike="noStrike">
                    <a:solidFill>
                      <a:srgbClr val="000000"/>
                    </a:solidFill>
                    <a:latin typeface="Arial"/>
                  </a:rPr>
                  <a:t>Epoch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30A18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lang="en-IE" b="0" i="0" u="none" strike="noStrike">
                    <a:solidFill>
                      <a:srgbClr val="000000"/>
                    </a:solidFill>
                    <a:latin typeface="Arial"/>
                  </a:rPr>
                  <a:t>Loss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30A18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1"/>
  <c:style val="2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Actual</c:v>
                </c:pt>
              </c:strCache>
            </c:strRef>
          </c:tx>
          <c:spPr>
            <a:ln w="25400" cap="flat">
              <a:solidFill>
                <a:srgbClr val="4472C4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rgbClr val="4472C4"/>
              </a:solidFill>
              <a:ln w="9525" cap="flat">
                <a:solidFill>
                  <a:srgbClr val="4472C4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D1</c:v>
                </c:pt>
                <c:pt idx="1">
                  <c:v>D2</c:v>
                </c:pt>
                <c:pt idx="2">
                  <c:v>D3</c:v>
                </c:pt>
                <c:pt idx="3">
                  <c:v>D4</c:v>
                </c:pt>
                <c:pt idx="4">
                  <c:v>D5</c:v>
                </c:pt>
                <c:pt idx="5">
                  <c:v>D6</c:v>
                </c:pt>
                <c:pt idx="6">
                  <c:v>D7</c:v>
                </c:pt>
                <c:pt idx="7">
                  <c:v>D8</c:v>
                </c:pt>
                <c:pt idx="8">
                  <c:v>D9</c:v>
                </c:pt>
                <c:pt idx="9">
                  <c:v>D10</c:v>
                </c:pt>
                <c:pt idx="10">
                  <c:v>D11</c:v>
                </c:pt>
                <c:pt idx="11">
                  <c:v>D12</c:v>
                </c:pt>
                <c:pt idx="12">
                  <c:v>D13</c:v>
                </c:pt>
                <c:pt idx="13">
                  <c:v>D14</c:v>
                </c:pt>
                <c:pt idx="14">
                  <c:v>D15</c:v>
                </c:pt>
                <c:pt idx="15">
                  <c:v>D16</c:v>
                </c:pt>
                <c:pt idx="16">
                  <c:v>D17</c:v>
                </c:pt>
                <c:pt idx="17">
                  <c:v>D18</c:v>
                </c:pt>
                <c:pt idx="18">
                  <c:v>D19</c:v>
                </c:pt>
                <c:pt idx="19">
                  <c:v>D20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20.88</c:v>
                </c:pt>
                <c:pt idx="1">
                  <c:v>20.46</c:v>
                </c:pt>
                <c:pt idx="2">
                  <c:v>21.02</c:v>
                </c:pt>
                <c:pt idx="3">
                  <c:v>21.91</c:v>
                </c:pt>
                <c:pt idx="4">
                  <c:v>21.99</c:v>
                </c:pt>
                <c:pt idx="5">
                  <c:v>20.83</c:v>
                </c:pt>
                <c:pt idx="6">
                  <c:v>22.05</c:v>
                </c:pt>
                <c:pt idx="7">
                  <c:v>21.77</c:v>
                </c:pt>
                <c:pt idx="8">
                  <c:v>22.05</c:v>
                </c:pt>
                <c:pt idx="9">
                  <c:v>22.57</c:v>
                </c:pt>
                <c:pt idx="10">
                  <c:v>22.7</c:v>
                </c:pt>
                <c:pt idx="11">
                  <c:v>23.62</c:v>
                </c:pt>
                <c:pt idx="12">
                  <c:v>23.54</c:v>
                </c:pt>
                <c:pt idx="13">
                  <c:v>23.48</c:v>
                </c:pt>
                <c:pt idx="14">
                  <c:v>23.91</c:v>
                </c:pt>
                <c:pt idx="15">
                  <c:v>24.11</c:v>
                </c:pt>
                <c:pt idx="16">
                  <c:v>24.96</c:v>
                </c:pt>
                <c:pt idx="17">
                  <c:v>24.37</c:v>
                </c:pt>
                <c:pt idx="18">
                  <c:v>24.89</c:v>
                </c:pt>
                <c:pt idx="19">
                  <c:v>24.57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07F-8F4E-B320-FD9A2F7381A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Predicted</c:v>
                </c:pt>
              </c:strCache>
            </c:strRef>
          </c:tx>
          <c:spPr>
            <a:ln w="25400" cap="flat">
              <a:solidFill>
                <a:srgbClr val="ED7D31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rgbClr val="ED7D31"/>
              </a:solidFill>
              <a:ln w="9525" cap="flat">
                <a:solidFill>
                  <a:srgbClr val="ED7D31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D1</c:v>
                </c:pt>
                <c:pt idx="1">
                  <c:v>D2</c:v>
                </c:pt>
                <c:pt idx="2">
                  <c:v>D3</c:v>
                </c:pt>
                <c:pt idx="3">
                  <c:v>D4</c:v>
                </c:pt>
                <c:pt idx="4">
                  <c:v>D5</c:v>
                </c:pt>
                <c:pt idx="5">
                  <c:v>D6</c:v>
                </c:pt>
                <c:pt idx="6">
                  <c:v>D7</c:v>
                </c:pt>
                <c:pt idx="7">
                  <c:v>D8</c:v>
                </c:pt>
                <c:pt idx="8">
                  <c:v>D9</c:v>
                </c:pt>
                <c:pt idx="9">
                  <c:v>D10</c:v>
                </c:pt>
                <c:pt idx="10">
                  <c:v>D11</c:v>
                </c:pt>
                <c:pt idx="11">
                  <c:v>D12</c:v>
                </c:pt>
                <c:pt idx="12">
                  <c:v>D13</c:v>
                </c:pt>
                <c:pt idx="13">
                  <c:v>D14</c:v>
                </c:pt>
                <c:pt idx="14">
                  <c:v>D15</c:v>
                </c:pt>
                <c:pt idx="15">
                  <c:v>D16</c:v>
                </c:pt>
                <c:pt idx="16">
                  <c:v>D17</c:v>
                </c:pt>
                <c:pt idx="17">
                  <c:v>D18</c:v>
                </c:pt>
                <c:pt idx="18">
                  <c:v>D19</c:v>
                </c:pt>
                <c:pt idx="19">
                  <c:v>D20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21.183420982318506</c:v>
                </c:pt>
                <c:pt idx="1">
                  <c:v>20.325830254775447</c:v>
                </c:pt>
                <c:pt idx="2">
                  <c:v>21.308705149447903</c:v>
                </c:pt>
                <c:pt idx="3">
                  <c:v>22.366435224135881</c:v>
                </c:pt>
                <c:pt idx="4">
                  <c:v>22.193138720495174</c:v>
                </c:pt>
                <c:pt idx="5">
                  <c:v>20.650366762791332</c:v>
                </c:pt>
                <c:pt idx="6">
                  <c:v>22.077138917964447</c:v>
                </c:pt>
                <c:pt idx="7">
                  <c:v>22.259269728669185</c:v>
                </c:pt>
                <c:pt idx="8">
                  <c:v>21.991950688325964</c:v>
                </c:pt>
                <c:pt idx="9">
                  <c:v>23.022025246436893</c:v>
                </c:pt>
                <c:pt idx="10">
                  <c:v>23.108758819016874</c:v>
                </c:pt>
                <c:pt idx="11">
                  <c:v>23.873728113838499</c:v>
                </c:pt>
                <c:pt idx="12">
                  <c:v>23.962306280185693</c:v>
                </c:pt>
                <c:pt idx="13">
                  <c:v>23.78984459087642</c:v>
                </c:pt>
                <c:pt idx="14">
                  <c:v>23.73140785413332</c:v>
                </c:pt>
                <c:pt idx="15">
                  <c:v>24.620934304632883</c:v>
                </c:pt>
                <c:pt idx="16">
                  <c:v>25.265877040800031</c:v>
                </c:pt>
                <c:pt idx="17">
                  <c:v>24.21732158425711</c:v>
                </c:pt>
                <c:pt idx="18">
                  <c:v>24.96536866622294</c:v>
                </c:pt>
                <c:pt idx="19">
                  <c:v>25.046045883189951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07F-8F4E-B320-FD9A2F7381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4734554"/>
        <c:axId val="2094734552"/>
      </c:lineChart>
      <c:catAx>
        <c:axId val="209473455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lang="en-IE" b="0" i="0" u="none" strike="noStrike">
                    <a:solidFill>
                      <a:srgbClr val="000000"/>
                    </a:solidFill>
                    <a:latin typeface="Arial"/>
                  </a:rPr>
                  <a:t>Day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30A18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lang="en-IE" b="0" i="0" u="none" strike="noStrike">
                    <a:solidFill>
                      <a:srgbClr val="000000"/>
                    </a:solidFill>
                    <a:latin typeface="Arial"/>
                  </a:rPr>
                  <a:t>Temp (°C)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30A18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1"/>
  <c:style val="2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rgbClr val="5B9BD5"/>
            </a:solidFill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1 head</c:v>
                </c:pt>
                <c:pt idx="1">
                  <c:v>2 heads</c:v>
                </c:pt>
                <c:pt idx="2">
                  <c:v>4 heads</c:v>
                </c:pt>
                <c:pt idx="3">
                  <c:v>8 heads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0.68</c:v>
                </c:pt>
                <c:pt idx="1">
                  <c:v>0.72</c:v>
                </c:pt>
                <c:pt idx="2">
                  <c:v>0.74</c:v>
                </c:pt>
                <c:pt idx="3">
                  <c:v>0.73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91-D147-9AF4-8B7EF753EE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4734554"/>
        <c:axId val="2094734552"/>
      </c:barChart>
      <c:catAx>
        <c:axId val="209473455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lang="en-IE" b="0" i="0" u="none" strike="noStrike">
                    <a:solidFill>
                      <a:srgbClr val="000000"/>
                    </a:solidFill>
                    <a:latin typeface="Arial"/>
                  </a:rPr>
                  <a:t>#Heads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30A18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lang="en-IE" b="0" i="0" u="none" strike="noStrike">
                    <a:solidFill>
                      <a:srgbClr val="000000"/>
                    </a:solidFill>
                    <a:latin typeface="Arial"/>
                  </a:rPr>
                  <a:t>Accuracy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30A18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1"/>
  <c:style val="2"/>
  <c:chart>
    <c:autoTitleDeleted val="1"/>
    <c:plotArea>
      <c:layout/>
      <c:scatterChart>
        <c:scatterStyle val="lineMarker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lang="en-IE" b="0" i="0" u="none" strike="noStrike">
                    <a:solidFill>
                      <a:srgbClr val="000000"/>
                    </a:solidFill>
                    <a:latin typeface="Arial"/>
                  </a:rPr>
                  <a:t>Variant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30A18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crossBetween val="midCat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lang="en-IE" b="0" i="0" u="none" strike="noStrike">
                    <a:solidFill>
                      <a:srgbClr val="000000"/>
                    </a:solidFill>
                    <a:latin typeface="Arial"/>
                  </a:rPr>
                  <a:t>Accuracy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30A18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1"/>
  <c:style val="2"/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Forecast</c:v>
                </c:pt>
              </c:strCache>
            </c:strRef>
          </c:tx>
          <c:spPr>
            <a:solidFill>
              <a:srgbClr val="7FA2D0"/>
            </a:solidFill>
            <a:effectLst/>
          </c:spPr>
          <c:cat>
            <c:strRef>
              <c:f>Sheet1!$A$2:$A$7</c:f>
              <c:strCache>
                <c:ptCount val="6"/>
                <c:pt idx="0">
                  <c:v>−3</c:v>
                </c:pt>
                <c:pt idx="1">
                  <c:v>−2</c:v>
                </c:pt>
                <c:pt idx="2">
                  <c:v>−1</c:v>
                </c:pt>
                <c:pt idx="3">
                  <c:v>0</c:v>
                </c:pt>
                <c:pt idx="4">
                  <c:v>+1</c:v>
                </c:pt>
                <c:pt idx="5">
                  <c:v>+2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20</c:v>
                </c:pt>
                <c:pt idx="1">
                  <c:v>22</c:v>
                </c:pt>
                <c:pt idx="2">
                  <c:v>21</c:v>
                </c:pt>
                <c:pt idx="3">
                  <c:v>23</c:v>
                </c:pt>
                <c:pt idx="4">
                  <c:v>24</c:v>
                </c:pt>
                <c:pt idx="5">
                  <c:v>24.5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9D-3447-9929-164783B55B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areaChart>
      <c:catAx>
        <c:axId val="209473455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lang="en-IE" b="0" i="0" u="none" strike="noStrike">
                    <a:solidFill>
                      <a:srgbClr val="000000"/>
                    </a:solidFill>
                    <a:latin typeface="Arial"/>
                  </a:rPr>
                  <a:t>Days relative to prediction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30A18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lang="en-IE" b="0" i="0" u="none" strike="noStrike">
                    <a:solidFill>
                      <a:srgbClr val="000000"/>
                    </a:solidFill>
                    <a:latin typeface="Arial"/>
                  </a:rPr>
                  <a:t>Value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30A18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5897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kipf.github.io/graph-convolutional-networks/#:~:text=Many%20important%20real,models%20to%20such%20structured%20datasets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kipf.github.io/graph-convolutional-networks/#:~:text=Many%20important%20real,models%20to%20such%20structured%20dataset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kipf.github.io/graph-convolutional-networks/#:~:text=The%20second%20major%20limitation%20is,ICLR%202017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kipf.github.io/graph-convolutional-networks/#:~:text=The%20second%20major%20limitation%20is,ICLR%202017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kipf.github.io/graph-convolutional-networks/#:~:text=The%20second%20major%20limitation%20is,ICLR%202017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tkipf.github.io/graph-convolutional-networks/#:~:text=The%20second%20major%20limitation%20is,ICLR%202017" TargetMode="External"/><Relationship Id="rId4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kipf.github.io/graph-convolutional-networks/#:~:text=The%20second%20major%20limitation%20is,ICLR%202017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labonne.github.io/blog/gat/#:~:text=and%204%E2%80%99s%20features%20to%20node,j%E2%80%99s%20features%20to%20node%20i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labonne.github.io/blog/gat/#:~:text=and%204%E2%80%99s%20features%20to%20node,j%E2%80%99s%20features%20to%20node%20i" TargetMode="External"/><Relationship Id="rId5" Type="http://schemas.openxmlformats.org/officeDocument/2006/relationships/hyperlink" Target="https://tkipf.github.io/graph-convolutional-networks/#:~:text=The%20second%20major%20limitation%20is,ICLR%202017" TargetMode="External"/><Relationship Id="rId4" Type="http://schemas.openxmlformats.org/officeDocument/2006/relationships/chart" Target="../charts/char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labonne.github.io/blog/gat/#:~:text=and%204%E2%80%99s%20features%20to%20node,j%E2%80%99s%20features%20to%20node%20i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labonne.github.io/blog/gat/#:~:text=and%204%E2%80%99s%20features%20to%20node,j%E2%80%99s%20features%20to%20node%20i" TargetMode="External"/><Relationship Id="rId4" Type="http://schemas.openxmlformats.org/officeDocument/2006/relationships/hyperlink" Target="https://tkipf.github.io/graph-convolutional-networks/#:~:text=The%20second%20major%20limitation%20is,ICLR%202017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kipf.github.io/graph-convolutional-networks/#:~:text=The%20second%20major%20limitation%20is,ICLR%202017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kipf.github.io/graph-convolutional-networks/#:~:text=Many%20important%20real,models%20to%20such%20structured%20datasets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kipf.github.io/graph-convolutional-networks/#:~:text=The%20second%20major%20limitation%20is,ICLR%202017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kipf.github.io/graph-convolutional-networks/#:~:text=Many%20important%20real,models%20to%20such%20structured%20dataset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kipf.github.io/graph-convolutional-networks/#:~:text=The%20second%20major%20limitation%20is,ICLR%202017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labonne.github.io/blog/gat/#:~:text=and%204%E2%80%99s%20features%20to%20node,j%E2%80%99s%20features%20to%20node%20i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kipf.github.io/graph-convolutional-networks/#:~:text=The%20second%20major%20limitation%20is,ICLR%202017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labonne.github.io/blog/gat/#:~:text=a_%7Bij%7D%20%3D%20W_%7Batt%7D" TargetMode="External"/><Relationship Id="rId4" Type="http://schemas.openxmlformats.org/officeDocument/2006/relationships/hyperlink" Target="https://mlabonne.github.io/blog/gat/#:~:text=and%204%E2%80%99s%20features%20to%20node,j%E2%80%99s%20features%20to%20node%20i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kipf.github.io/graph-convolutional-networks/#:~:text=Many%20important%20real,models%20to%20such%20structured%20dataset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kipf.github.io/graph-convolutional-networks/#:~:text=But%20first%2C%20let%20us%20address,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kipf.github.io/graph-convolutional-networks/#:~:text=The%20second%20major%20limitation%20is,ICLR%202017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kipf.github.io/graph-convolutional-networks/#:~:text=The%20second%20major%20limitation%20is,ICLR%202017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kipf.github.io/graph-convolutional-networks/#:~:text=form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kipf.github.io/graph-convolutional-networks/#:~:text=for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labonne.github.io/blog/gat/#:~:text=and%204%E2%80%99s%20features%20to%20node,j%E2%80%99s%20features%20to%20node%20i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labonne.github.io/blog/gat/#:~:text=a_%7Bij%7D%20%3D%20W_%7Batt%7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labonne.github.io/blog/gat/#:~:text=and%204%E2%80%99s%20features%20to%20node,j%E2%80%99s%20features%20to%20node%20i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labonne.github.io/blog/gat/#:~:text=a_%7Bij%7D%20%3D%20W_%7Batt%7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7F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home/oai/share/9326849e-684e-49fc-9a04-0b53da006090.png"/>
          <p:cNvPicPr>
            <a:picLocks noChangeAspect="1"/>
          </p:cNvPicPr>
          <p:nvPr/>
        </p:nvPicPr>
        <p:blipFill>
          <a:blip r:embed="rId3"/>
          <a:srcRect l="1111" r="1111"/>
          <a:stretch/>
        </p:blipFill>
        <p:spPr>
          <a:xfrm>
            <a:off x="0" y="0"/>
            <a:ext cx="50292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12080" y="1371600"/>
            <a:ext cx="384048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3600" b="1" dirty="0">
                <a:solidFill>
                  <a:srgbClr val="030A18"/>
                </a:solidFill>
              </a:rPr>
              <a:t>Graph Neural Networks
for Weather Forecasting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5212080" y="3337560"/>
            <a:ext cx="38404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dirty="0">
                <a:solidFill>
                  <a:srgbClr val="97B1DF"/>
                </a:solidFill>
              </a:rPr>
              <a:t>From LSTMs &amp; Transformers to GNNs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5212080" y="3840480"/>
            <a:ext cx="3840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A4B6B8"/>
                </a:solidFill>
              </a:rPr>
              <a:t>11 August 2025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212080" y="4114800"/>
            <a:ext cx="3840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A4B6B8"/>
                </a:solidFill>
              </a:rPr>
              <a:t>Deep Learning Lecture Series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457200" y="477774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0000FF"/>
                </a:solidFill>
                <a:hlinkClick r:id="rId4"/>
              </a:rPr>
              <a:t>[1]</a:t>
            </a:r>
            <a:endParaRPr lang="en-US" sz="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30A18"/>
                </a:solidFill>
              </a:rPr>
              <a:t>Weather Data on Graphs</a:t>
            </a:r>
            <a:endParaRPr lang="en-US" sz="2400" dirty="0"/>
          </a:p>
        </p:txBody>
      </p:sp>
      <p:graphicFrame>
        <p:nvGraphicFramePr>
          <p:cNvPr id="3" name="Chart 0"/>
          <p:cNvGraphicFramePr/>
          <p:nvPr/>
        </p:nvGraphicFramePr>
        <p:xfrm>
          <a:off x="365760" y="1097280"/>
          <a:ext cx="4206240" cy="2377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 1"/>
          <p:cNvSpPr/>
          <p:nvPr/>
        </p:nvSpPr>
        <p:spPr>
          <a:xfrm>
            <a:off x="4754880" y="1097280"/>
            <a:ext cx="3931920" cy="237744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30A18"/>
                </a:solidFill>
              </a:rPr>
              <a:t>Dataset description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Each station records multiple variables over time (temp, rain, humidity).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Edges capture spatial relations: adjacency can be based on geographic distance or correlation.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Goal: predict next‑day weather for each station using past observations and graph structure.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457200" y="477774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0000FF"/>
                </a:solidFill>
                <a:hlinkClick r:id="rId4"/>
              </a:rPr>
              <a:t>[1]</a:t>
            </a:r>
            <a:endParaRPr lang="en-US" sz="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30A18"/>
                </a:solidFill>
              </a:rPr>
              <a:t>Graph Construction</a:t>
            </a:r>
            <a:endParaRPr lang="en-US" sz="2400" dirty="0"/>
          </a:p>
        </p:txBody>
      </p:sp>
      <p:graphicFrame>
        <p:nvGraphicFramePr>
          <p:cNvPr id="12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365760" y="1097280"/>
          <a:ext cx="3108960" cy="1097280"/>
        </p:xfrm>
        <a:graphic>
          <a:graphicData uri="http://schemas.openxmlformats.org/drawingml/2006/table">
            <a:tbl>
              <a:tblPr/>
              <a:tblGrid>
                <a:gridCol w="64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B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C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B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C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 1"/>
          <p:cNvSpPr/>
          <p:nvPr/>
        </p:nvSpPr>
        <p:spPr>
          <a:xfrm>
            <a:off x="3840480" y="1097280"/>
            <a:ext cx="4846320" cy="201168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30A18"/>
                </a:solidFill>
              </a:rPr>
              <a:t>Graph construction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Nodes correspond to stations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Edges connect nearby stations (e.g., B connected to A and C)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Self‑loops added (diagonal 1s) for feature retention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457200" y="477774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0000FF"/>
                </a:solidFill>
                <a:hlinkClick r:id="rId3"/>
              </a:rPr>
              <a:t>[2]</a:t>
            </a:r>
            <a:endParaRPr lang="en-US" sz="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30A18"/>
                </a:solidFill>
              </a:rPr>
              <a:t>Sequence Preparation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097280"/>
            <a:ext cx="5029200" cy="182880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30A18"/>
                </a:solidFill>
              </a:rPr>
              <a:t>Sliding windows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Create sequences of length T (e.g., 5 days) for each node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Use past T observations to predict the next day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Combine node features into tensors of shape [nodes × T × features]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669280" y="1188720"/>
            <a:ext cx="548640" cy="365760"/>
          </a:xfrm>
          <a:prstGeom prst="rect">
            <a:avLst/>
          </a:prstGeom>
          <a:solidFill>
            <a:srgbClr val="B4C6E7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3"/>
          <p:cNvSpPr/>
          <p:nvPr/>
        </p:nvSpPr>
        <p:spPr>
          <a:xfrm>
            <a:off x="5669280" y="1554480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</a:rPr>
              <a:t>t-4</a:t>
            </a:r>
            <a:endParaRPr lang="en-US" sz="800" dirty="0"/>
          </a:p>
        </p:txBody>
      </p:sp>
      <p:sp>
        <p:nvSpPr>
          <p:cNvPr id="6" name="Shape 4"/>
          <p:cNvSpPr/>
          <p:nvPr/>
        </p:nvSpPr>
        <p:spPr>
          <a:xfrm>
            <a:off x="6263640" y="1188720"/>
            <a:ext cx="548640" cy="365760"/>
          </a:xfrm>
          <a:prstGeom prst="rect">
            <a:avLst/>
          </a:prstGeom>
          <a:solidFill>
            <a:srgbClr val="B4C6E7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7" name="Text 5"/>
          <p:cNvSpPr/>
          <p:nvPr/>
        </p:nvSpPr>
        <p:spPr>
          <a:xfrm>
            <a:off x="6263640" y="1554480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</a:rPr>
              <a:t>t-3</a:t>
            </a:r>
            <a:endParaRPr lang="en-US" sz="800" dirty="0"/>
          </a:p>
        </p:txBody>
      </p:sp>
      <p:sp>
        <p:nvSpPr>
          <p:cNvPr id="8" name="Shape 6"/>
          <p:cNvSpPr/>
          <p:nvPr/>
        </p:nvSpPr>
        <p:spPr>
          <a:xfrm>
            <a:off x="6858000" y="1188720"/>
            <a:ext cx="548640" cy="365760"/>
          </a:xfrm>
          <a:prstGeom prst="rect">
            <a:avLst/>
          </a:prstGeom>
          <a:solidFill>
            <a:srgbClr val="B4C6E7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Text 7"/>
          <p:cNvSpPr/>
          <p:nvPr/>
        </p:nvSpPr>
        <p:spPr>
          <a:xfrm>
            <a:off x="6858000" y="1554480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</a:rPr>
              <a:t>t-2</a:t>
            </a:r>
            <a:endParaRPr lang="en-US" sz="800" dirty="0"/>
          </a:p>
        </p:txBody>
      </p:sp>
      <p:sp>
        <p:nvSpPr>
          <p:cNvPr id="10" name="Shape 8"/>
          <p:cNvSpPr/>
          <p:nvPr/>
        </p:nvSpPr>
        <p:spPr>
          <a:xfrm>
            <a:off x="7452360" y="1188720"/>
            <a:ext cx="548640" cy="365760"/>
          </a:xfrm>
          <a:prstGeom prst="rect">
            <a:avLst/>
          </a:prstGeom>
          <a:solidFill>
            <a:srgbClr val="B4C6E7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1" name="Text 9"/>
          <p:cNvSpPr/>
          <p:nvPr/>
        </p:nvSpPr>
        <p:spPr>
          <a:xfrm>
            <a:off x="7452360" y="1554480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</a:rPr>
              <a:t>t-1</a:t>
            </a:r>
            <a:endParaRPr lang="en-US" sz="800" dirty="0"/>
          </a:p>
        </p:txBody>
      </p:sp>
      <p:sp>
        <p:nvSpPr>
          <p:cNvPr id="12" name="Shape 10"/>
          <p:cNvSpPr/>
          <p:nvPr/>
        </p:nvSpPr>
        <p:spPr>
          <a:xfrm>
            <a:off x="8046720" y="1188720"/>
            <a:ext cx="548640" cy="365760"/>
          </a:xfrm>
          <a:prstGeom prst="rect">
            <a:avLst/>
          </a:prstGeom>
          <a:solidFill>
            <a:srgbClr val="D9E2F3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3" name="Text 11"/>
          <p:cNvSpPr/>
          <p:nvPr/>
        </p:nvSpPr>
        <p:spPr>
          <a:xfrm>
            <a:off x="8046720" y="1554480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</a:rPr>
              <a:t>t+1</a:t>
            </a:r>
            <a:endParaRPr lang="en-US" sz="800" dirty="0"/>
          </a:p>
        </p:txBody>
      </p:sp>
      <p:sp>
        <p:nvSpPr>
          <p:cNvPr id="14" name="Text 12"/>
          <p:cNvSpPr/>
          <p:nvPr/>
        </p:nvSpPr>
        <p:spPr>
          <a:xfrm>
            <a:off x="457200" y="477774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0000FF"/>
                </a:solidFill>
                <a:hlinkClick r:id="rId3"/>
              </a:rPr>
              <a:t>[2]</a:t>
            </a:r>
            <a:endParaRPr lang="en-US" sz="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30A18"/>
                </a:solidFill>
              </a:rPr>
              <a:t>Manual Implementation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005840"/>
            <a:ext cx="4572000" cy="146304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30A18"/>
                </a:solidFill>
              </a:rPr>
              <a:t>GCN forward pass (NumPy)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Add self‑loops to adjacency (Â = A + I)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Compute D̂^{-1/2} Â D̂^{-1/2}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Multiply normalised adjacency by features and weights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303520" y="1005840"/>
            <a:ext cx="3749040" cy="1828800"/>
          </a:xfrm>
          <a:prstGeom prst="rect">
            <a:avLst/>
          </a:prstGeom>
          <a:solidFill>
            <a:srgbClr val="F7FAFC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3"/>
          <p:cNvSpPr/>
          <p:nvPr/>
        </p:nvSpPr>
        <p:spPr>
          <a:xfrm>
            <a:off x="5349240" y="1051560"/>
            <a:ext cx="3657600" cy="17373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import numpy as np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 = np.array([[1,1,0],[1,1,1],[0,1,1]])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 = np.eye(3)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A_hat = A + I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Degree matrix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 = np.diag(np.sum(A_hat, axis=1))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D_inv_sqrt = np.linalg.inv(np.sqrt(D))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A_norm = D_inv_sqrt @ A_hat @ D_inv_sqrt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H0 = np.array([[1],[2],[3]])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W = np.array([[1.5]])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H1 = A_norm @ H0 @ W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print(H1)</a:t>
            </a:r>
            <a:endParaRPr lang="en-US" sz="800" dirty="0"/>
          </a:p>
        </p:txBody>
      </p:sp>
      <p:sp>
        <p:nvSpPr>
          <p:cNvPr id="6" name="Text 4"/>
          <p:cNvSpPr/>
          <p:nvPr/>
        </p:nvSpPr>
        <p:spPr>
          <a:xfrm>
            <a:off x="457200" y="477774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0000FF"/>
                </a:solidFill>
                <a:hlinkClick r:id="rId3"/>
              </a:rPr>
              <a:t>[2]</a:t>
            </a:r>
            <a:endParaRPr lang="en-US" sz="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30A18"/>
                </a:solidFill>
              </a:rPr>
              <a:t>Manual Training Results</a:t>
            </a:r>
            <a:endParaRPr lang="en-US" sz="2400" dirty="0"/>
          </a:p>
        </p:txBody>
      </p:sp>
      <p:graphicFrame>
        <p:nvGraphicFramePr>
          <p:cNvPr id="3" name="Chart 0"/>
          <p:cNvGraphicFramePr/>
          <p:nvPr/>
        </p:nvGraphicFramePr>
        <p:xfrm>
          <a:off x="365760" y="1005840"/>
          <a:ext cx="4114800" cy="2011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1"/>
          <p:cNvGraphicFramePr/>
          <p:nvPr/>
        </p:nvGraphicFramePr>
        <p:xfrm>
          <a:off x="4754880" y="1005840"/>
          <a:ext cx="4297680" cy="2011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 1"/>
          <p:cNvSpPr/>
          <p:nvPr/>
        </p:nvSpPr>
        <p:spPr>
          <a:xfrm>
            <a:off x="457200" y="3108960"/>
            <a:ext cx="8595360" cy="137160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30A18"/>
                </a:solidFill>
              </a:rPr>
              <a:t>Observations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Loss decreases steadily, indicating learning.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Predictions follow the trend but are noisy.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Increasing layers or hidden dimensions could improve accuracy.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457200" y="477774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0000FF"/>
                </a:solidFill>
                <a:hlinkClick r:id="rId5"/>
              </a:rPr>
              <a:t>[2]</a:t>
            </a:r>
            <a:endParaRPr lang="en-US" sz="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30A18"/>
                </a:solidFill>
              </a:rPr>
              <a:t>Framework Implementation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097280"/>
            <a:ext cx="4572000" cy="137160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Use PyTorch Geometric or DGL for efficient sparse operations.
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Combine GCN and GAT layers to capture smooth and attention‑based interactions.
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Train with Adam optimiser; monitor validation metrics.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5212080" y="1097280"/>
            <a:ext cx="3931920" cy="1920240"/>
          </a:xfrm>
          <a:prstGeom prst="rect">
            <a:avLst/>
          </a:prstGeom>
          <a:solidFill>
            <a:srgbClr val="F7FAFC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3"/>
          <p:cNvSpPr/>
          <p:nvPr/>
        </p:nvSpPr>
        <p:spPr>
          <a:xfrm>
            <a:off x="5257800" y="1143000"/>
            <a:ext cx="384048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import torch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from torch_geometric.nn import GCNConv, GATConv</a:t>
            </a:r>
            <a:endParaRPr lang="en-US" sz="800" dirty="0"/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class GNN(torch.nn.Module):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def __init__(self):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  super().__init__()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  self.conv1 = GCNConv(in_channels=3, out_channels=16)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  self.attn  = GATConv(16, 8, heads=2)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  self.fc    = torch.nn.Linear(16, 1)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def forward(self, x, edge_index):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  x = torch.relu(self.conv1(x, edge_index))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  x = torch.relu(self.attn(x, edge_index))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  return self.fc(x)</a:t>
            </a:r>
            <a:endParaRPr lang="en-US" sz="800" dirty="0"/>
          </a:p>
        </p:txBody>
      </p:sp>
      <p:sp>
        <p:nvSpPr>
          <p:cNvPr id="6" name="Text 4"/>
          <p:cNvSpPr/>
          <p:nvPr/>
        </p:nvSpPr>
        <p:spPr>
          <a:xfrm>
            <a:off x="457200" y="477774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0000FF"/>
                </a:solidFill>
                <a:hlinkClick r:id="rId3"/>
              </a:rPr>
              <a:t>[2]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0000FF"/>
                </a:solidFill>
                <a:hlinkClick r:id="rId4"/>
              </a:rPr>
              <a:t>[4]</a:t>
            </a:r>
            <a:endParaRPr lang="en-US" sz="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30A18"/>
                </a:solidFill>
              </a:rPr>
              <a:t>Framework Results</a:t>
            </a:r>
            <a:endParaRPr lang="en-US" sz="2400" dirty="0"/>
          </a:p>
        </p:txBody>
      </p:sp>
      <p:graphicFrame>
        <p:nvGraphicFramePr>
          <p:cNvPr id="3" name="Chart 0"/>
          <p:cNvGraphicFramePr/>
          <p:nvPr/>
        </p:nvGraphicFramePr>
        <p:xfrm>
          <a:off x="365760" y="1005840"/>
          <a:ext cx="4114800" cy="2011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1"/>
          <p:cNvGraphicFramePr/>
          <p:nvPr/>
        </p:nvGraphicFramePr>
        <p:xfrm>
          <a:off x="4754880" y="1005840"/>
          <a:ext cx="4297680" cy="2011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 1"/>
          <p:cNvSpPr/>
          <p:nvPr/>
        </p:nvSpPr>
        <p:spPr>
          <a:xfrm>
            <a:off x="457200" y="3108960"/>
            <a:ext cx="8595360" cy="137160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30A18"/>
                </a:solidFill>
              </a:rPr>
              <a:t>Observations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Framework converges faster and more smoothly.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Predictions align more closely with actual values.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Leveraging built‑in layers reduces code complexity and improves performance.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457200" y="477774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0000FF"/>
                </a:solidFill>
                <a:hlinkClick r:id="rId5"/>
              </a:rPr>
              <a:t>[2]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0000FF"/>
                </a:solidFill>
                <a:hlinkClick r:id="rId6"/>
              </a:rPr>
              <a:t>[4]</a:t>
            </a:r>
            <a:endParaRPr lang="en-US" sz="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30A18"/>
                </a:solidFill>
              </a:rPr>
              <a:t>Hyperparameters &amp; Tuning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914400"/>
            <a:ext cx="5029200" cy="219456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30A18"/>
                </a:solidFill>
              </a:rPr>
              <a:t>Model choices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Number of layers (depth)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Hidden dimensions per layer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Aggregation type (mean, sum, max)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Attention heads (for GAT)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Dropout rate &amp; learning rate</a:t>
            </a:r>
            <a:endParaRPr lang="en-US" sz="1600" dirty="0"/>
          </a:p>
        </p:txBody>
      </p:sp>
      <p:graphicFrame>
        <p:nvGraphicFramePr>
          <p:cNvPr id="4" name="Chart 0"/>
          <p:cNvGraphicFramePr/>
          <p:nvPr/>
        </p:nvGraphicFramePr>
        <p:xfrm>
          <a:off x="5669280" y="1097280"/>
          <a:ext cx="3291840" cy="2194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 2"/>
          <p:cNvSpPr/>
          <p:nvPr/>
        </p:nvSpPr>
        <p:spPr>
          <a:xfrm>
            <a:off x="457200" y="477774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0000FF"/>
                </a:solidFill>
                <a:hlinkClick r:id="rId4"/>
              </a:rPr>
              <a:t>[4]</a:t>
            </a:r>
            <a:endParaRPr lang="en-US" sz="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30A18"/>
                </a:solidFill>
              </a:rPr>
              <a:t>Variants &amp; Extensions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914400"/>
            <a:ext cx="5029200" cy="320040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30A18"/>
                </a:solidFill>
              </a:rPr>
              <a:t>GraphSAGE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Samples fixed‑size neighbourhood and aggregates via mean, max, or LSTM
</a:t>
            </a:r>
            <a:r>
              <a:rPr lang="en-US" sz="1600" b="1" dirty="0">
                <a:solidFill>
                  <a:srgbClr val="030A18"/>
                </a:solidFill>
              </a:rPr>
              <a:t>Graph Isomorphism Network (GIN)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Uses sum aggregation and learnable ε to increase expressiveness
</a:t>
            </a:r>
            <a:r>
              <a:rPr lang="en-US" sz="1600" b="1" dirty="0">
                <a:solidFill>
                  <a:srgbClr val="030A18"/>
                </a:solidFill>
              </a:rPr>
              <a:t>Pooling &amp; Readout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Global mean, max, or attention pooling summarises node embeddings</a:t>
            </a:r>
            <a:endParaRPr lang="en-US" sz="1600" dirty="0"/>
          </a:p>
        </p:txBody>
      </p:sp>
      <p:graphicFrame>
        <p:nvGraphicFramePr>
          <p:cNvPr id="4" name="Chart 0"/>
          <p:cNvGraphicFramePr/>
          <p:nvPr/>
        </p:nvGraphicFramePr>
        <p:xfrm>
          <a:off x="5760720" y="1188720"/>
          <a:ext cx="3200400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 2"/>
          <p:cNvSpPr/>
          <p:nvPr/>
        </p:nvSpPr>
        <p:spPr>
          <a:xfrm>
            <a:off x="457200" y="477774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0000FF"/>
                </a:solidFill>
                <a:hlinkClick r:id="rId4"/>
              </a:rPr>
              <a:t>[2]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0000FF"/>
                </a:solidFill>
                <a:hlinkClick r:id="rId5"/>
              </a:rPr>
              <a:t>[4]</a:t>
            </a:r>
            <a:endParaRPr lang="en-US" sz="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30A18"/>
                </a:solidFill>
              </a:rPr>
              <a:t>Advantages &amp; Challenges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914400"/>
            <a:ext cx="8686800" cy="320040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30A18"/>
                </a:solidFill>
              </a:rPr>
              <a:t>Advantages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Captures spatial structure of complex systems (roads, power grids, sensor networks)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Supports variable graph sizes and inductive generalisation to new nodes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Reuses weights across locations for parameter efficiency
</a:t>
            </a:r>
            <a:r>
              <a:rPr lang="en-US" sz="1600" b="1" dirty="0">
                <a:solidFill>
                  <a:srgbClr val="030A18"/>
                </a:solidFill>
              </a:rPr>
              <a:t>
Challenges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Graph construction: deciding edges and weights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Scalability to large graphs (memory &amp; computation)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Dynamic graphs and time‑varying edges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57200" y="477774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0000FF"/>
                </a:solidFill>
                <a:hlinkClick r:id="rId3"/>
              </a:rPr>
              <a:t>[2]</a:t>
            </a:r>
            <a:endParaRPr lang="en-US" sz="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50292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30A18"/>
                </a:solidFill>
              </a:rPr>
              <a:t>Outline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914400"/>
            <a:ext cx="5029200" cy="320040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Motivation &amp; recap of sequence models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Graph basics &amp; adjacency matrices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GCN propagation rule &amp; numeric example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Message passing intuition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Graph Attention (GAT) &amp; example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Weather data &amp; graph construction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Sequence preparation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Manual &amp; framework implementations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Variants &amp; extensions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Practical tips, applications &amp; summary</a:t>
            </a:r>
            <a:endParaRPr lang="en-US" sz="1200" dirty="0"/>
          </a:p>
        </p:txBody>
      </p:sp>
      <p:pic>
        <p:nvPicPr>
          <p:cNvPr id="4" name="Image 0" descr="/home/oai/share/fac64f8a-8ac4-44e6-810a-32d3e8025d75.png"/>
          <p:cNvPicPr>
            <a:picLocks noChangeAspect="1"/>
          </p:cNvPicPr>
          <p:nvPr/>
        </p:nvPicPr>
        <p:blipFill>
          <a:blip r:embed="rId3"/>
          <a:srcRect l="11905" r="11905"/>
          <a:stretch/>
        </p:blipFill>
        <p:spPr>
          <a:xfrm>
            <a:off x="5029200" y="914400"/>
            <a:ext cx="3657600" cy="32004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57200" y="477774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0000FF"/>
                </a:solidFill>
                <a:hlinkClick r:id="rId4"/>
              </a:rPr>
              <a:t>[1]</a:t>
            </a:r>
            <a:endParaRPr lang="en-US" sz="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30A18"/>
                </a:solidFill>
              </a:rPr>
              <a:t>Practical Tips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005840"/>
            <a:ext cx="8686800" cy="338328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30A18"/>
                </a:solidFill>
              </a:rPr>
              <a:t>Preprocessing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Normalise features and scale adjacency weights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Handle missing data by imputation or masking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Choose appropriate window sizes for temporal context
</a:t>
            </a:r>
            <a:r>
              <a:rPr lang="en-US" sz="1600" b="1" dirty="0">
                <a:solidFill>
                  <a:srgbClr val="030A18"/>
                </a:solidFill>
              </a:rPr>
              <a:t>
Training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Use mini‑batching with neighbour sampling for large graphs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Monitor validation metrics and avoid overfitting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Leverage GPUs and sparse operations for efficiency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57200" y="477774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0000FF"/>
                </a:solidFill>
                <a:hlinkClick r:id="rId3"/>
              </a:rPr>
              <a:t>[2]</a:t>
            </a:r>
            <a:endParaRPr lang="en-US" sz="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30A18"/>
                </a:solidFill>
              </a:rPr>
              <a:t>Applications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005840"/>
            <a:ext cx="5029200" cy="256032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30A18"/>
                </a:solidFill>
              </a:rPr>
              <a:t>Domains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Traffic flow forecasting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Power grid monitoring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Social and recommender systems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Molecular property prediction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Weather and climate modelling</a:t>
            </a:r>
            <a:endParaRPr lang="en-US" sz="1600" dirty="0"/>
          </a:p>
        </p:txBody>
      </p:sp>
      <p:graphicFrame>
        <p:nvGraphicFramePr>
          <p:cNvPr id="4" name="Chart 0"/>
          <p:cNvGraphicFramePr/>
          <p:nvPr/>
        </p:nvGraphicFramePr>
        <p:xfrm>
          <a:off x="5760720" y="1097280"/>
          <a:ext cx="3200400" cy="2377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 2"/>
          <p:cNvSpPr/>
          <p:nvPr/>
        </p:nvSpPr>
        <p:spPr>
          <a:xfrm>
            <a:off x="457200" y="477774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0000FF"/>
                </a:solidFill>
                <a:hlinkClick r:id="rId4"/>
              </a:rPr>
              <a:t>[1]</a:t>
            </a:r>
            <a:endParaRPr lang="en-US" sz="6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30A18"/>
                </a:solidFill>
              </a:rPr>
              <a:t>Summary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914400"/>
            <a:ext cx="8686800" cy="320040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GNNs generalise neural networks to irregular graph structures
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GCN layers normalise adjacency and aggregate neighbour features
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GAT layers assign dynamic importance to neighbours via attention
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Weather forecasting benefits from capturing spatial relationships
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Frameworks like PyTorch Geometric make implementation practical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457200" y="477774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0000FF"/>
                </a:solidFill>
                <a:hlinkClick r:id="rId3"/>
              </a:rPr>
              <a:t>[2]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0000FF"/>
                </a:solidFill>
                <a:hlinkClick r:id="rId4"/>
              </a:rPr>
              <a:t>[4]</a:t>
            </a:r>
            <a:endParaRPr lang="en-US" sz="6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30A18"/>
                </a:solidFill>
              </a:rPr>
              <a:t>Further Reading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005840"/>
            <a:ext cx="8686800" cy="274320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Kipf &amp; Welling, “Semi‑Supervised Classification with Graph Convolutional Networks” (ICLR 2017)
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Veličković et al., “Graph Attention Networks” (ICLR 2018)
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Hamilton et al., “Inductive Representation Learning on Large Graphs (GraphSAGE)” (NIPS 2017)
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Wu et al., “A Comprehensive Survey on Graph Neural Networks” (IEEE 2020)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457200" y="477774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0000FF"/>
                </a:solidFill>
                <a:hlinkClick r:id="rId3"/>
              </a:rPr>
              <a:t>[2]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0000FF"/>
                </a:solidFill>
                <a:hlinkClick r:id="rId4"/>
              </a:rPr>
              <a:t>[4]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0000FF"/>
                </a:solidFill>
                <a:hlinkClick r:id="rId5"/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30A18"/>
                </a:solidFill>
              </a:rPr>
              <a:t>Motivation &amp; Recap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914400"/>
            <a:ext cx="5029200" cy="274320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30A18"/>
                </a:solidFill>
              </a:rPr>
              <a:t>Why graphs?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Sequence models (LSTMs, Transformers) capture temporal patterns but ignore spatial relationships among distributed sensors.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Weather stations form an irregular network where nearby stations influence each other more than distant ones.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Graph Neural Networks jointly learn from node features and edge structure to model spatial correlations.</a:t>
            </a:r>
            <a:endParaRPr lang="en-US" sz="1600" dirty="0"/>
          </a:p>
        </p:txBody>
      </p:sp>
      <p:graphicFrame>
        <p:nvGraphicFramePr>
          <p:cNvPr id="4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5669280" y="1097280"/>
          <a:ext cx="3566160" cy="2331720"/>
        </p:xfrm>
        <a:graphic>
          <a:graphicData uri="http://schemas.openxmlformats.org/drawingml/2006/table">
            <a:tbl>
              <a:tblPr/>
              <a:tblGrid>
                <a:gridCol w="1188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292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Sequence Models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Graph Models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Structure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Linear (time)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Irregular (nodes &amp; edges)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Dependencies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Temporal only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Spatial &amp; temporal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Applications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Time‑series forecasting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Networks: social, transport, weather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 2"/>
          <p:cNvSpPr/>
          <p:nvPr/>
        </p:nvSpPr>
        <p:spPr>
          <a:xfrm>
            <a:off x="457200" y="477774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0000FF"/>
                </a:solidFill>
                <a:hlinkClick r:id="rId3"/>
              </a:rPr>
              <a:t>[1]</a:t>
            </a:r>
            <a:endParaRPr lang="en-US" sz="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30A18"/>
                </a:solidFill>
              </a:rPr>
              <a:t>Graph Basics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914400" y="2606040"/>
            <a:ext cx="1280160" cy="0"/>
          </a:xfrm>
          <a:prstGeom prst="line">
            <a:avLst/>
          </a:prstGeom>
          <a:noFill/>
          <a:ln w="1524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" name="Shape 2"/>
          <p:cNvSpPr/>
          <p:nvPr/>
        </p:nvSpPr>
        <p:spPr>
          <a:xfrm>
            <a:off x="2194560" y="1645920"/>
            <a:ext cx="960120" cy="1600200"/>
          </a:xfrm>
          <a:prstGeom prst="line">
            <a:avLst/>
          </a:prstGeom>
          <a:noFill/>
          <a:ln w="1524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Shape 3"/>
          <p:cNvSpPr/>
          <p:nvPr/>
        </p:nvSpPr>
        <p:spPr>
          <a:xfrm>
            <a:off x="3154680" y="3246120"/>
            <a:ext cx="0" cy="0"/>
          </a:xfrm>
          <a:prstGeom prst="line">
            <a:avLst/>
          </a:prstGeom>
          <a:noFill/>
          <a:ln w="1524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6" name="Shape 4"/>
          <p:cNvSpPr/>
          <p:nvPr/>
        </p:nvSpPr>
        <p:spPr>
          <a:xfrm>
            <a:off x="685800" y="2377440"/>
            <a:ext cx="457200" cy="457200"/>
          </a:xfrm>
          <a:prstGeom prst="ellipse">
            <a:avLst/>
          </a:prstGeom>
          <a:solidFill>
            <a:srgbClr val="E8F1FA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7" name="Text 5"/>
          <p:cNvSpPr/>
          <p:nvPr/>
        </p:nvSpPr>
        <p:spPr>
          <a:xfrm>
            <a:off x="685800" y="2880360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000000"/>
                </a:solidFill>
              </a:rPr>
              <a:t>v0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685800" y="3108960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97B1DF"/>
                </a:solidFill>
              </a:rPr>
              <a:t>1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1965960" y="1417320"/>
            <a:ext cx="457200" cy="457200"/>
          </a:xfrm>
          <a:prstGeom prst="ellipse">
            <a:avLst/>
          </a:prstGeom>
          <a:solidFill>
            <a:srgbClr val="E8F1FA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0" name="Text 8"/>
          <p:cNvSpPr/>
          <p:nvPr/>
        </p:nvSpPr>
        <p:spPr>
          <a:xfrm>
            <a:off x="1965960" y="1920240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000000"/>
                </a:solidFill>
              </a:rPr>
              <a:t>v1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1965960" y="2148840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97B1DF"/>
                </a:solidFill>
              </a:rPr>
              <a:t>2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2926080" y="3017520"/>
            <a:ext cx="457200" cy="457200"/>
          </a:xfrm>
          <a:prstGeom prst="ellipse">
            <a:avLst/>
          </a:prstGeom>
          <a:solidFill>
            <a:srgbClr val="E8F1FA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3" name="Text 11"/>
          <p:cNvSpPr/>
          <p:nvPr/>
        </p:nvSpPr>
        <p:spPr>
          <a:xfrm>
            <a:off x="2926080" y="3520440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000000"/>
                </a:solidFill>
              </a:rPr>
              <a:t>v2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2926080" y="3749040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97B1DF"/>
                </a:solidFill>
              </a:rPr>
              <a:t>3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3931920" y="1097280"/>
            <a:ext cx="4754880" cy="219456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30A18"/>
                </a:solidFill>
              </a:rPr>
              <a:t>Components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Nodes: sensors or stations with features (temp, rain, etc.)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Edges: physical proximity or correlation between stations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Adjacency matrix A: A_{ij}=1 if nodes i and j are connected; self‑loops (I) are added for stability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Degree matrix D: diagonal of node degrees; used for normalisation</a:t>
            </a:r>
            <a:endParaRPr lang="en-US" sz="1600" dirty="0"/>
          </a:p>
        </p:txBody>
      </p:sp>
      <p:graphicFrame>
        <p:nvGraphicFramePr>
          <p:cNvPr id="16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4114800" y="3383280"/>
          <a:ext cx="3657600" cy="109728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v0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v1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v2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v0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v1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v2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Text 14"/>
          <p:cNvSpPr/>
          <p:nvPr/>
        </p:nvSpPr>
        <p:spPr>
          <a:xfrm>
            <a:off x="457200" y="477774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0000FF"/>
                </a:solidFill>
                <a:hlinkClick r:id="rId3"/>
              </a:rPr>
              <a:t>[2]</a:t>
            </a:r>
            <a:endParaRPr lang="en-US" sz="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30A18"/>
                </a:solidFill>
              </a:rPr>
              <a:t>GCN Propagation Rule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914400"/>
            <a:ext cx="5029200" cy="320040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30A18"/>
                </a:solidFill>
              </a:rPr>
              <a:t>Layer update
</a:t>
            </a:r>
            <a:r>
              <a:rPr lang="en-US" sz="1600" b="1" dirty="0">
                <a:solidFill>
                  <a:srgbClr val="97B1DF"/>
                </a:solidFill>
              </a:rPr>
              <a:t>H^{(l+1)} = σ( D̂^{-1/2} Â D̂^{-1/2} H^{(l)} W^{(l)} )
</a:t>
            </a:r>
            <a:endParaRPr lang="en-US" sz="1600" dirty="0"/>
          </a:p>
          <a:p>
            <a:pPr marL="0" indent="0">
              <a:buNone/>
            </a:pPr>
            <a:r>
              <a:rPr lang="en-US" sz="1200" b="1" dirty="0">
                <a:solidFill>
                  <a:srgbClr val="030A18"/>
                </a:solidFill>
              </a:rPr>
              <a:t>Where: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Â = A + I adds self‑loops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D̂ is the degree matrix of Â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D̂^{-1/2} Â D̂^{-1/2} yields the normalised adjacency matrix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W^{(l)} is a learnable weight matrix and σ a non‑linearity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760720" y="1371600"/>
            <a:ext cx="3200400" cy="1828800"/>
          </a:xfrm>
          <a:prstGeom prst="rect">
            <a:avLst/>
          </a:prstGeom>
          <a:solidFill>
            <a:srgbClr val="F7FAFC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3"/>
          <p:cNvSpPr/>
          <p:nvPr/>
        </p:nvSpPr>
        <p:spPr>
          <a:xfrm>
            <a:off x="5852160" y="1463040"/>
            <a:ext cx="3017520" cy="164592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30A18"/>
                </a:solidFill>
              </a:rPr>
              <a:t>Normalization
</a:t>
            </a:r>
            <a:r>
              <a:rPr lang="en-US" sz="1200" dirty="0">
                <a:solidFill>
                  <a:srgbClr val="030A18"/>
                </a:solidFill>
              </a:rPr>
              <a:t>A_norm = D̂^{-1/2} (A + I) D̂^{-1/2}</a:t>
            </a:r>
            <a:endParaRPr lang="en-US" sz="1600" dirty="0"/>
          </a:p>
          <a:p>
            <a:pPr marL="0" indent="0">
              <a:buNone/>
            </a:pPr>
            <a:r>
              <a:rPr lang="en-US" sz="1200" dirty="0">
                <a:solidFill>
                  <a:srgbClr val="030A18"/>
                </a:solidFill>
              </a:rPr>
              <a:t>H^{(1)} = A_norm H^{(0)} W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457200" y="477774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0000FF"/>
                </a:solidFill>
                <a:hlinkClick r:id="rId3"/>
              </a:rPr>
              <a:t>[2]</a:t>
            </a:r>
            <a:endParaRPr lang="en-US" sz="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30A18"/>
                </a:solidFill>
              </a:rPr>
              <a:t>GCN Example</a:t>
            </a:r>
            <a:endParaRPr lang="en-US" sz="2400" dirty="0"/>
          </a:p>
        </p:txBody>
      </p:sp>
      <p:graphicFrame>
        <p:nvGraphicFramePr>
          <p:cNvPr id="7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274320" y="1097280"/>
          <a:ext cx="3291840" cy="1097280"/>
        </p:xfrm>
        <a:graphic>
          <a:graphicData uri="http://schemas.openxmlformats.org/drawingml/2006/table">
            <a:tbl>
              <a:tblPr/>
              <a:tblGrid>
                <a:gridCol w="731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Node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h^{(0)}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Degree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Neighbours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v0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v0, v1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v1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v0, v1, v2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v2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v1, v2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3383280" y="1097280"/>
          <a:ext cx="2560320" cy="2194560"/>
        </p:xfrm>
        <a:graphic>
          <a:graphicData uri="http://schemas.openxmlformats.org/drawingml/2006/table">
            <a:tbl>
              <a:tblPr/>
              <a:tblGrid>
                <a:gridCol w="1463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i→j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Â_{ij}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v0→v0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0.500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v0→v1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0.408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v1→v0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0.408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v1→v1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0.333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v1→v2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0.408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v2→v1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0.408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v2→v2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0.500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9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6035040" y="1097280"/>
          <a:ext cx="2560320" cy="1097280"/>
        </p:xfrm>
        <a:graphic>
          <a:graphicData uri="http://schemas.openxmlformats.org/drawingml/2006/table">
            <a:tbl>
              <a:tblPr/>
              <a:tblGrid>
                <a:gridCol w="1463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Node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h^{(1)}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v0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1.975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v1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3.449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v2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3.475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 1"/>
          <p:cNvSpPr/>
          <p:nvPr/>
        </p:nvSpPr>
        <p:spPr>
          <a:xfrm>
            <a:off x="457200" y="2743200"/>
            <a:ext cx="5029200" cy="182880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30A18"/>
                </a:solidFill>
              </a:rPr>
              <a:t>Steps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Compute degree &amp; neighbours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Normalize A using D^{-1/2} A D^{-1/2}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Aggregate neighbour features and multiply by W</a:t>
            </a:r>
            <a:endParaRPr lang="en-US" sz="1600" dirty="0"/>
          </a:p>
        </p:txBody>
      </p:sp>
      <p:sp>
        <p:nvSpPr>
          <p:cNvPr id="3" name="Text 2"/>
          <p:cNvSpPr/>
          <p:nvPr/>
        </p:nvSpPr>
        <p:spPr>
          <a:xfrm>
            <a:off x="457200" y="477774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0000FF"/>
                </a:solidFill>
                <a:hlinkClick r:id="rId3"/>
              </a:rPr>
              <a:t>[2]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0000FF"/>
                </a:solidFill>
                <a:hlinkClick r:id="rId4"/>
              </a:rPr>
              <a:t>[3]</a:t>
            </a:r>
            <a:endParaRPr lang="en-US" sz="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30A18"/>
                </a:solidFill>
              </a:rPr>
              <a:t>Message Passing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1033272" y="2898648"/>
            <a:ext cx="1389888" cy="0"/>
          </a:xfrm>
          <a:prstGeom prst="line">
            <a:avLst/>
          </a:prstGeom>
          <a:noFill/>
          <a:ln w="1524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" name="Shape 2"/>
          <p:cNvSpPr/>
          <p:nvPr/>
        </p:nvSpPr>
        <p:spPr>
          <a:xfrm>
            <a:off x="2423160" y="1856232"/>
            <a:ext cx="1042416" cy="1737360"/>
          </a:xfrm>
          <a:prstGeom prst="line">
            <a:avLst/>
          </a:prstGeom>
          <a:noFill/>
          <a:ln w="1524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Shape 3"/>
          <p:cNvSpPr/>
          <p:nvPr/>
        </p:nvSpPr>
        <p:spPr>
          <a:xfrm>
            <a:off x="3465576" y="3593592"/>
            <a:ext cx="0" cy="0"/>
          </a:xfrm>
          <a:prstGeom prst="line">
            <a:avLst/>
          </a:prstGeom>
          <a:noFill/>
          <a:ln w="1524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6" name="Shape 4"/>
          <p:cNvSpPr/>
          <p:nvPr/>
        </p:nvSpPr>
        <p:spPr>
          <a:xfrm>
            <a:off x="804672" y="2670048"/>
            <a:ext cx="457200" cy="457200"/>
          </a:xfrm>
          <a:prstGeom prst="ellipse">
            <a:avLst/>
          </a:prstGeom>
          <a:solidFill>
            <a:srgbClr val="E8F1FA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7" name="Text 5"/>
          <p:cNvSpPr/>
          <p:nvPr/>
        </p:nvSpPr>
        <p:spPr>
          <a:xfrm>
            <a:off x="804672" y="3172968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000000"/>
                </a:solidFill>
              </a:rPr>
              <a:t>v0</a:t>
            </a:r>
            <a:endParaRPr lang="en-US" sz="1200" dirty="0"/>
          </a:p>
        </p:txBody>
      </p:sp>
      <p:sp>
        <p:nvSpPr>
          <p:cNvPr id="8" name="Shape 6"/>
          <p:cNvSpPr/>
          <p:nvPr/>
        </p:nvSpPr>
        <p:spPr>
          <a:xfrm>
            <a:off x="2194560" y="1627632"/>
            <a:ext cx="457200" cy="457200"/>
          </a:xfrm>
          <a:prstGeom prst="ellipse">
            <a:avLst/>
          </a:prstGeom>
          <a:solidFill>
            <a:srgbClr val="E8F1FA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Text 7"/>
          <p:cNvSpPr/>
          <p:nvPr/>
        </p:nvSpPr>
        <p:spPr>
          <a:xfrm>
            <a:off x="2194560" y="2130552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000000"/>
                </a:solidFill>
              </a:rPr>
              <a:t>v1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3236976" y="3364992"/>
            <a:ext cx="457200" cy="457200"/>
          </a:xfrm>
          <a:prstGeom prst="ellipse">
            <a:avLst/>
          </a:prstGeom>
          <a:solidFill>
            <a:srgbClr val="E8F1FA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1" name="Text 9"/>
          <p:cNvSpPr/>
          <p:nvPr/>
        </p:nvSpPr>
        <p:spPr>
          <a:xfrm>
            <a:off x="3236976" y="3867912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000000"/>
                </a:solidFill>
              </a:rPr>
              <a:t>v2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4389120" y="1280160"/>
            <a:ext cx="4572000" cy="274320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30A18"/>
                </a:solidFill>
              </a:rPr>
              <a:t>Propagation intuition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Each node collects messages from its neighbours and combines them.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Messages are weighted (by normalised adjacency or attention) and passed through a learnable transform.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Repeating this across layers allows information to propagate to distant nodes.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457200" y="477774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0000FF"/>
                </a:solidFill>
                <a:hlinkClick r:id="rId3"/>
              </a:rPr>
              <a:t>[3]</a:t>
            </a:r>
            <a:endParaRPr lang="en-US" sz="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30A18"/>
                </a:solidFill>
              </a:rPr>
              <a:t>Graph Attention Networks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914400"/>
            <a:ext cx="5029200" cy="347472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30A18"/>
                </a:solidFill>
              </a:rPr>
              <a:t>Attention mechanism
</a:t>
            </a:r>
            <a:r>
              <a:rPr lang="en-US" sz="1600" b="1" dirty="0">
                <a:solidFill>
                  <a:srgbClr val="97B1DF"/>
                </a:solidFill>
              </a:rPr>
              <a:t>h_i^{(1)} = ∑_{j∈N_i} α_{ij} W h_j
</a:t>
            </a:r>
            <a:r>
              <a:rPr lang="en-US" sz="1200" b="1" dirty="0">
                <a:solidFill>
                  <a:srgbClr val="030A18"/>
                </a:solidFill>
              </a:rPr>
              <a:t>
Compute α_{ij} in four steps: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Linear transform: g_i = W h_i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Attention scores: a_{ij} = a^T [g_i || g_j]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Activation: e_{ij} = LeakyReLU(a_{ij})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Softmax: α_{ij} = exp(e_{ij}) / Σ_{k∈N_i} exp(e_{ik})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669280" y="1371600"/>
            <a:ext cx="3108960" cy="2011680"/>
          </a:xfrm>
          <a:prstGeom prst="rect">
            <a:avLst/>
          </a:prstGeom>
          <a:solidFill>
            <a:srgbClr val="F7FAFC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Shape 3"/>
          <p:cNvSpPr/>
          <p:nvPr/>
        </p:nvSpPr>
        <p:spPr>
          <a:xfrm>
            <a:off x="6309360" y="2606040"/>
            <a:ext cx="914400" cy="0"/>
          </a:xfrm>
          <a:prstGeom prst="line">
            <a:avLst/>
          </a:prstGeom>
          <a:noFill/>
          <a:ln w="1524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6" name="Shape 4"/>
          <p:cNvSpPr/>
          <p:nvPr/>
        </p:nvSpPr>
        <p:spPr>
          <a:xfrm>
            <a:off x="7223760" y="1920240"/>
            <a:ext cx="685800" cy="1143000"/>
          </a:xfrm>
          <a:prstGeom prst="line">
            <a:avLst/>
          </a:prstGeom>
          <a:noFill/>
          <a:ln w="1524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7" name="Shape 5"/>
          <p:cNvSpPr/>
          <p:nvPr/>
        </p:nvSpPr>
        <p:spPr>
          <a:xfrm>
            <a:off x="7909560" y="3063240"/>
            <a:ext cx="0" cy="0"/>
          </a:xfrm>
          <a:prstGeom prst="line">
            <a:avLst/>
          </a:prstGeom>
          <a:noFill/>
          <a:ln w="1524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8" name="Shape 6"/>
          <p:cNvSpPr/>
          <p:nvPr/>
        </p:nvSpPr>
        <p:spPr>
          <a:xfrm>
            <a:off x="6080760" y="2377440"/>
            <a:ext cx="457200" cy="457200"/>
          </a:xfrm>
          <a:prstGeom prst="ellipse">
            <a:avLst/>
          </a:prstGeom>
          <a:solidFill>
            <a:srgbClr val="E8F1FA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Text 7"/>
          <p:cNvSpPr/>
          <p:nvPr/>
        </p:nvSpPr>
        <p:spPr>
          <a:xfrm>
            <a:off x="6080760" y="2880360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000000"/>
                </a:solidFill>
              </a:rPr>
              <a:t>v0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6995160" y="1691640"/>
            <a:ext cx="457200" cy="457200"/>
          </a:xfrm>
          <a:prstGeom prst="ellipse">
            <a:avLst/>
          </a:prstGeom>
          <a:solidFill>
            <a:srgbClr val="E8F1FA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1" name="Text 9"/>
          <p:cNvSpPr/>
          <p:nvPr/>
        </p:nvSpPr>
        <p:spPr>
          <a:xfrm>
            <a:off x="6995160" y="2194560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000000"/>
                </a:solidFill>
              </a:rPr>
              <a:t>v1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7680960" y="2834640"/>
            <a:ext cx="457200" cy="457200"/>
          </a:xfrm>
          <a:prstGeom prst="ellipse">
            <a:avLst/>
          </a:prstGeom>
          <a:solidFill>
            <a:srgbClr val="E8F1FA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3" name="Text 11"/>
          <p:cNvSpPr/>
          <p:nvPr/>
        </p:nvSpPr>
        <p:spPr>
          <a:xfrm>
            <a:off x="7680960" y="3337560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000000"/>
                </a:solidFill>
              </a:rPr>
              <a:t>v2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7955280" y="2377440"/>
            <a:ext cx="82296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97B1DF"/>
                </a:solidFill>
              </a:rPr>
              <a:t>α_{i1}, α_{i2}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457200" y="477774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0000FF"/>
                </a:solidFill>
                <a:hlinkClick r:id="rId3"/>
              </a:rPr>
              <a:t>[4]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0000FF"/>
                </a:solidFill>
                <a:hlinkClick r:id="rId4"/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030A18"/>
                </a:solidFill>
              </a:rPr>
              <a:t>GAT Example</a:t>
            </a:r>
            <a:endParaRPr lang="en-US" sz="2400" dirty="0"/>
          </a:p>
        </p:txBody>
      </p:sp>
      <p:graphicFrame>
        <p:nvGraphicFramePr>
          <p:cNvPr id="10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365760" y="1097280"/>
          <a:ext cx="5120640" cy="1170432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260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Node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Neighbours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Weights α_{ij}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h^{(1)}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v0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v0, v1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0.378, 0.622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1.622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v1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v0, v1, v2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0.186, 0.307, 0.506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2.320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v2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v1, v2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0.378, 0.622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2.622</a:t>
                      </a:r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 1"/>
          <p:cNvSpPr/>
          <p:nvPr/>
        </p:nvSpPr>
        <p:spPr>
          <a:xfrm>
            <a:off x="5394960" y="1097280"/>
            <a:ext cx="3749040" cy="201168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030A18"/>
                </a:solidFill>
              </a:rPr>
              <a:t>Interpretation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α_{ij} shows the importance of neighbour j to node i.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Weighted sum produces new feature h_i^{(1)}.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Attention allows the model to focus on influential neighbours.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457200" y="477774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00" u="sng" dirty="0">
                <a:solidFill>
                  <a:srgbClr val="0000FF"/>
                </a:solidFill>
                <a:hlinkClick r:id="rId3"/>
              </a:rPr>
              <a:t>[4]</a:t>
            </a:r>
            <a:r>
              <a:rPr lang="en-US" sz="600" dirty="0">
                <a:solidFill>
                  <a:srgbClr val="000000"/>
                </a:solidFill>
              </a:rPr>
              <a:t>   </a:t>
            </a:r>
            <a:r>
              <a:rPr lang="en-US" sz="600" u="sng" dirty="0">
                <a:solidFill>
                  <a:srgbClr val="0000FF"/>
                </a:solidFill>
                <a:hlinkClick r:id="rId4"/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1797</Words>
  <Application>Microsoft Macintosh PowerPoint</Application>
  <PresentationFormat>On-screen Show (16:9)</PresentationFormat>
  <Paragraphs>338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Andrew Parnell</cp:lastModifiedBy>
  <cp:revision>2</cp:revision>
  <dcterms:created xsi:type="dcterms:W3CDTF">2025-08-11T15:12:50Z</dcterms:created>
  <dcterms:modified xsi:type="dcterms:W3CDTF">2025-09-13T14:04:40Z</dcterms:modified>
</cp:coreProperties>
</file>